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3" r:id="rId4"/>
    <p:sldId id="265" r:id="rId5"/>
    <p:sldId id="275" r:id="rId6"/>
    <p:sldId id="266" r:id="rId7"/>
    <p:sldId id="267" r:id="rId8"/>
    <p:sldId id="268" r:id="rId9"/>
    <p:sldId id="269" r:id="rId10"/>
    <p:sldId id="273" r:id="rId11"/>
    <p:sldId id="270" r:id="rId12"/>
    <p:sldId id="271" r:id="rId13"/>
    <p:sldId id="272" r:id="rId14"/>
    <p:sldId id="277" r:id="rId15"/>
    <p:sldId id="276" r:id="rId16"/>
    <p:sldId id="274" r:id="rId17"/>
  </p:sldIdLst>
  <p:sldSz cx="12192000" cy="6858000"/>
  <p:notesSz cx="6858000" cy="9144000"/>
  <p:embeddedFontLst>
    <p:embeddedFont>
      <p:font typeface="국립박물관문화재단클래식 Bold" panose="02020603020101020101" pitchFamily="18" charset="-127"/>
      <p:regular r:id="rId19"/>
    </p:embeddedFont>
    <p:embeddedFont>
      <p:font typeface="국립박물관문화재단클래식 Light" panose="02020603020101020101" pitchFamily="18" charset="-127"/>
      <p:regular r:id="rId20"/>
    </p:embeddedFont>
    <p:embeddedFont>
      <p:font typeface="국립박물관문화재단클래식 Medium" panose="02020603020101020101" pitchFamily="18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5A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1" autoAdjust="0"/>
    <p:restoredTop sz="94660"/>
  </p:normalViewPr>
  <p:slideViewPr>
    <p:cSldViewPr snapToGrid="0">
      <p:cViewPr>
        <p:scale>
          <a:sx n="66" d="100"/>
          <a:sy n="66" d="100"/>
        </p:scale>
        <p:origin x="5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6AC24-BC69-42DB-B4E8-6E7B4B019BA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265005-A3FC-4228-AC83-E37CF48C0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493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9ACC9-7176-48C1-AF1F-6F96BA6F3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EC6B3E-FA86-4431-86D5-92376FA66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538137-8678-4B8B-911C-2472239CF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13ED-7522-457B-BB96-C0E45B235C6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CE462-F42B-49BC-B86A-C1FB946D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CEA49A-3763-4017-B765-59EDC69B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7E19-639C-4F6F-BFA0-3C04661BC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24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CAEA4-A8C6-427E-BBBA-7C6A517EF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41D50B-D919-43CE-B8AB-AAD3F1A4E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228482-57BF-412C-A3BB-0A6A72704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13ED-7522-457B-BB96-C0E45B235C6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325986-4900-4BF8-AD93-662B6535B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5BED2-F38B-45D3-83BB-448A8014F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7E19-639C-4F6F-BFA0-3C04661BC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461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D91705-90B3-4F19-A1DE-8FC13A115C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DFEA39-C766-45F2-AD38-4A7D096D0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DC61D0-EF01-4DA5-9BC0-7ECA71E84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13ED-7522-457B-BB96-C0E45B235C6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F3C1D3-4960-4693-98A4-B2D71864D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F0B6D9-130E-4041-804B-DEADB7561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7E19-639C-4F6F-BFA0-3C04661BC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708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266A9D-AE4D-4860-9822-463C7B2A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CFA129-C927-45C4-BEB0-71BFF7166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8D0970-66F0-4E87-9528-CAD4B9134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13ED-7522-457B-BB96-C0E45B235C6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AFDCE-9110-4069-AE48-DE4B65BAC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2A04E5-A852-4EBF-82B4-24958ACB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7E19-639C-4F6F-BFA0-3C04661BC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548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2615DF-FD40-47B2-AECD-7582B88C6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E8475F-AD36-49A0-94FE-57375DAD8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20D0E-D5F6-47DC-91F4-9E1815FF5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13ED-7522-457B-BB96-C0E45B235C6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823A93-4268-41F1-A844-84D63DB65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C6F088-4846-4BBE-A71B-8B5096010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7E19-639C-4F6F-BFA0-3C04661BC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03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4E8C7-CBCE-4F16-B0E5-AFCE7C16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75141C-F534-4265-96F7-6E370B968D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2E8B5C-7A04-4D0B-950A-AF29A20152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79ABCC-7A86-4228-8BAE-31777046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13ED-7522-457B-BB96-C0E45B235C6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BFA7E5-17BE-4878-A6EB-146C569F4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D7A9C8-0821-41B2-8B64-91AC6732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7E19-639C-4F6F-BFA0-3C04661BC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15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1A753-B63E-4E9D-9944-7536FAE12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F6C3C5-51EF-4CBB-B571-8829AC222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65339F-77D3-4BA6-A6AD-CD3DD2AC8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21FCB4-54BD-4E06-A46D-1D1923532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72532C-8070-481F-93A6-A22F66324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F30F65-3D91-4EEF-967F-E05770C5F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13ED-7522-457B-BB96-C0E45B235C6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82A307-CF12-44BD-8EEB-27C5DA2FF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74CC6A1-5140-45E0-8DB1-C155AE2E6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7E19-639C-4F6F-BFA0-3C04661BC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631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B3E01A-3F6E-43AF-AF46-0362E8A3F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1379E9-9A5B-467E-8B37-EA1B22BB4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13ED-7522-457B-BB96-C0E45B235C6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D02182-48BD-460E-86B6-C55D2FDF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78555B-8011-45E2-85CB-AE8D0894D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7E19-639C-4F6F-BFA0-3C04661BC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63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E55278-F85F-4916-A1E1-064B8B6B0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13ED-7522-457B-BB96-C0E45B235C6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A1EA33-2C29-4C53-BFE5-C97F58519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8C6F83-9409-435C-8E87-BCA049B8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7E19-639C-4F6F-BFA0-3C04661BC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760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2E57C-797C-47FE-85C3-F75B4EA0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2936A-0AE2-40E0-A599-E94C442D3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71703F-E744-4378-9291-619B21130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1E981E-8C19-4691-97C7-BFC422FA6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13ED-7522-457B-BB96-C0E45B235C6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EC4545-B01F-45AE-88C4-9CC857DDD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93FD17-3581-4DF4-8C9F-9F94CF3EC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7E19-639C-4F6F-BFA0-3C04661BC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87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F8DC8-D2B8-4A85-BB31-52DA5FA83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0B03F53-6CB2-46DA-9285-304D9CB09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E2DEFF-777C-42DA-9285-ACE075D36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5E8FCB-0385-48CB-9EC7-FD6DD97E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313ED-7522-457B-BB96-C0E45B235C6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9E7188-CD69-4D89-85A1-D37DC8C2A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E02957-A4B9-4E9E-9AB1-D0496F241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A7E19-639C-4F6F-BFA0-3C04661BC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146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5A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6F2863-B902-4E05-8ACB-08158289E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1D4B45-12E7-46D0-BC02-1F2FEE77B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C594AF-84FB-4E06-B77B-6BAEEE4E66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313ED-7522-457B-BB96-C0E45B235C68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E130B-799B-472C-AE16-06BB3C8E1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FB5C0C-F838-4108-823E-02E599E924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A7E19-639C-4F6F-BFA0-3C04661BC3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90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20DC6A08-9042-46FD-911F-4E6E0B030E2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9524" y="-9524"/>
            <a:chExt cx="18304762" cy="10304762"/>
          </a:xfrm>
        </p:grpSpPr>
        <p:pic>
          <p:nvPicPr>
            <p:cNvPr id="15" name="Object 2">
              <a:extLst>
                <a:ext uri="{FF2B5EF4-FFF2-40B4-BE49-F238E27FC236}">
                  <a16:creationId xmlns:a16="http://schemas.microsoft.com/office/drawing/2014/main" id="{E570FE00-F636-4812-9D83-2952D36CC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239B3BB2-B418-4183-8C0B-50B38A0F65D9}"/>
              </a:ext>
            </a:extLst>
          </p:cNvPr>
          <p:cNvGrpSpPr/>
          <p:nvPr/>
        </p:nvGrpSpPr>
        <p:grpSpPr>
          <a:xfrm>
            <a:off x="344213" y="402418"/>
            <a:ext cx="11335408" cy="6053164"/>
            <a:chOff x="582210" y="571429"/>
            <a:chExt cx="17121294" cy="9142857"/>
          </a:xfrm>
        </p:grpSpPr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id="{CA97D4E1-AC0B-4BB6-85B3-F4C21A57A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210" y="571429"/>
              <a:ext cx="17121294" cy="9142857"/>
            </a:xfrm>
            <a:prstGeom prst="rect">
              <a:avLst/>
            </a:prstGeom>
          </p:spPr>
        </p:pic>
      </p:grp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B36AC850-6230-42B8-80FA-13903BCF69D2}"/>
              </a:ext>
            </a:extLst>
          </p:cNvPr>
          <p:cNvGrpSpPr/>
          <p:nvPr/>
        </p:nvGrpSpPr>
        <p:grpSpPr>
          <a:xfrm>
            <a:off x="2461030" y="1434244"/>
            <a:ext cx="7269939" cy="1421105"/>
            <a:chOff x="3322366" y="1898651"/>
            <a:chExt cx="11497835" cy="2643918"/>
          </a:xfrm>
        </p:grpSpPr>
        <p:pic>
          <p:nvPicPr>
            <p:cNvPr id="19" name="Object 8">
              <a:extLst>
                <a:ext uri="{FF2B5EF4-FFF2-40B4-BE49-F238E27FC236}">
                  <a16:creationId xmlns:a16="http://schemas.microsoft.com/office/drawing/2014/main" id="{265AAB6C-A712-453C-B4E4-11262E58E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3322366" y="1898651"/>
              <a:ext cx="11497835" cy="2643918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8CC83F2-3204-483A-A61A-166D4AE2D539}"/>
              </a:ext>
            </a:extLst>
          </p:cNvPr>
          <p:cNvSpPr txBox="1"/>
          <p:nvPr/>
        </p:nvSpPr>
        <p:spPr>
          <a:xfrm>
            <a:off x="4152999" y="3087852"/>
            <a:ext cx="388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게임엔진</a:t>
            </a:r>
            <a:r>
              <a:rPr lang="en-US" altLang="ko-KR" sz="2400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2</a:t>
            </a:r>
            <a:r>
              <a:rPr lang="en-US" altLang="ko-KR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  <a:r>
              <a:rPr lang="ko-KR" altLang="en-US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기말 팀 프로젝트</a:t>
            </a:r>
            <a:endParaRPr lang="ko-KR" altLang="en-US" sz="2400" dirty="0"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8E4F18-0C74-497C-B228-604974F31B01}"/>
              </a:ext>
            </a:extLst>
          </p:cNvPr>
          <p:cNvSpPr txBox="1"/>
          <p:nvPr/>
        </p:nvSpPr>
        <p:spPr>
          <a:xfrm>
            <a:off x="8499702" y="4705351"/>
            <a:ext cx="2462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2016184032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장재영</a:t>
            </a:r>
            <a:endParaRPr lang="en-US" altLang="ko-KR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2015180005 </a:t>
            </a:r>
            <a:r>
              <a:rPr lang="ko-KR" altLang="en-US" dirty="0" err="1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김영완</a:t>
            </a:r>
            <a:endParaRPr lang="en-US" altLang="ko-KR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2017180010 </a:t>
            </a:r>
            <a:r>
              <a:rPr lang="ko-KR" altLang="en-US" dirty="0" err="1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민혜원</a:t>
            </a:r>
            <a:endParaRPr lang="ko-KR" altLang="en-US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BE824F-12BB-4E56-A19B-9FBABC0BA27D}"/>
              </a:ext>
            </a:extLst>
          </p:cNvPr>
          <p:cNvSpPr txBox="1"/>
          <p:nvPr/>
        </p:nvSpPr>
        <p:spPr>
          <a:xfrm>
            <a:off x="4250377" y="1790853"/>
            <a:ext cx="3465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Kingdom Run</a:t>
            </a:r>
            <a:endParaRPr lang="ko-KR" altLang="en-US" sz="4000" dirty="0">
              <a:latin typeface="국립박물관문화재단클래식 Bold" panose="02020603020101020101" pitchFamily="18" charset="-127"/>
              <a:ea typeface="국립박물관문화재단클래식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4198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5600BDC0-299B-4801-9054-859BC488ED3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9524" y="-9524"/>
            <a:chExt cx="18304762" cy="10304762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519E6B5B-0C06-4EC5-A890-BD23320A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A3189CBB-B99B-4B87-BE98-7CDC4770F5A5}"/>
              </a:ext>
            </a:extLst>
          </p:cNvPr>
          <p:cNvGrpSpPr/>
          <p:nvPr/>
        </p:nvGrpSpPr>
        <p:grpSpPr>
          <a:xfrm>
            <a:off x="344213" y="402418"/>
            <a:ext cx="11335408" cy="6053164"/>
            <a:chOff x="582210" y="571429"/>
            <a:chExt cx="17121294" cy="9142857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1A39A114-6311-4960-9A15-A7B70942C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210" y="571429"/>
              <a:ext cx="17121294" cy="91428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1C374-3140-4499-B36C-46A991FC01DF}"/>
              </a:ext>
            </a:extLst>
          </p:cNvPr>
          <p:cNvSpPr txBox="1"/>
          <p:nvPr/>
        </p:nvSpPr>
        <p:spPr>
          <a:xfrm>
            <a:off x="1323407" y="1117510"/>
            <a:ext cx="4461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구현 내용 </a:t>
            </a:r>
            <a:r>
              <a:rPr lang="ko-KR" altLang="en-US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소개 </a:t>
            </a:r>
            <a:r>
              <a:rPr lang="en-US" altLang="ko-KR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– </a:t>
            </a:r>
            <a:r>
              <a:rPr lang="ko-KR" altLang="en-US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충돌 </a:t>
            </a:r>
            <a:r>
              <a:rPr lang="en-US" altLang="ko-KR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Damage</a:t>
            </a:r>
            <a:endParaRPr lang="ko-KR" altLang="en-US" sz="2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11B036-09D7-4A17-A909-0077DC29AFF0}"/>
              </a:ext>
            </a:extLst>
          </p:cNvPr>
          <p:cNvGrpSpPr/>
          <p:nvPr/>
        </p:nvGrpSpPr>
        <p:grpSpPr>
          <a:xfrm rot="5400000">
            <a:off x="3159111" y="-1041696"/>
            <a:ext cx="822028" cy="4851127"/>
            <a:chOff x="2005108" y="1577109"/>
            <a:chExt cx="822028" cy="1557662"/>
          </a:xfrm>
        </p:grpSpPr>
        <p:grpSp>
          <p:nvGrpSpPr>
            <p:cNvPr id="12" name="그룹 1004">
              <a:extLst>
                <a:ext uri="{FF2B5EF4-FFF2-40B4-BE49-F238E27FC236}">
                  <a16:creationId xmlns:a16="http://schemas.microsoft.com/office/drawing/2014/main" id="{3C785D68-63E3-4868-8115-5A3AECD3B9FB}"/>
                </a:ext>
              </a:extLst>
            </p:cNvPr>
            <p:cNvGrpSpPr/>
            <p:nvPr/>
          </p:nvGrpSpPr>
          <p:grpSpPr>
            <a:xfrm>
              <a:off x="2005108" y="1577109"/>
              <a:ext cx="144656" cy="1557662"/>
              <a:chOff x="2005108" y="1577109"/>
              <a:chExt cx="144656" cy="1557662"/>
            </a:xfrm>
          </p:grpSpPr>
          <p:pic>
            <p:nvPicPr>
              <p:cNvPr id="13" name="Object 11">
                <a:extLst>
                  <a:ext uri="{FF2B5EF4-FFF2-40B4-BE49-F238E27FC236}">
                    <a16:creationId xmlns:a16="http://schemas.microsoft.com/office/drawing/2014/main" id="{58FFBFBF-55F5-441D-991A-C47C18446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1298605" y="2283612"/>
                <a:ext cx="1557662" cy="144656"/>
              </a:xfrm>
              <a:prstGeom prst="rect">
                <a:avLst/>
              </a:prstGeom>
            </p:spPr>
          </p:pic>
        </p:grpSp>
        <p:grpSp>
          <p:nvGrpSpPr>
            <p:cNvPr id="14" name="그룹 1005">
              <a:extLst>
                <a:ext uri="{FF2B5EF4-FFF2-40B4-BE49-F238E27FC236}">
                  <a16:creationId xmlns:a16="http://schemas.microsoft.com/office/drawing/2014/main" id="{0EA48867-7285-4876-A638-AA9601EA53F6}"/>
                </a:ext>
              </a:extLst>
            </p:cNvPr>
            <p:cNvGrpSpPr/>
            <p:nvPr/>
          </p:nvGrpSpPr>
          <p:grpSpPr>
            <a:xfrm>
              <a:off x="2682480" y="1577109"/>
              <a:ext cx="144656" cy="1557662"/>
              <a:chOff x="2682480" y="1577109"/>
              <a:chExt cx="144656" cy="1557662"/>
            </a:xfrm>
          </p:grpSpPr>
          <p:pic>
            <p:nvPicPr>
              <p:cNvPr id="15" name="Object 14">
                <a:extLst>
                  <a:ext uri="{FF2B5EF4-FFF2-40B4-BE49-F238E27FC236}">
                    <a16:creationId xmlns:a16="http://schemas.microsoft.com/office/drawing/2014/main" id="{346536EE-3EC1-4471-9AD2-850902CEF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975977" y="2283612"/>
                <a:ext cx="1557662" cy="144656"/>
              </a:xfrm>
              <a:prstGeom prst="rect">
                <a:avLst/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4D78B5-2577-4EA9-8EA9-889A82A4C61A}"/>
              </a:ext>
            </a:extLst>
          </p:cNvPr>
          <p:cNvSpPr txBox="1"/>
          <p:nvPr/>
        </p:nvSpPr>
        <p:spPr>
          <a:xfrm>
            <a:off x="1144562" y="2142933"/>
            <a:ext cx="914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HP / Damage :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움직이는 장애물에 닿으면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(Trigger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충돌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)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HP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감소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-&gt; HP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바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(Slider)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변경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6267F3-A7DE-47F0-BC03-735730AE68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449" t="16295" r="27849" b="44472"/>
          <a:stretch/>
        </p:blipFill>
        <p:spPr>
          <a:xfrm>
            <a:off x="2257063" y="2666153"/>
            <a:ext cx="7248637" cy="328452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3B4118-34B7-4B0F-8C23-F529FCCCBD45}"/>
              </a:ext>
            </a:extLst>
          </p:cNvPr>
          <p:cNvSpPr/>
          <p:nvPr/>
        </p:nvSpPr>
        <p:spPr>
          <a:xfrm>
            <a:off x="2315910" y="2666153"/>
            <a:ext cx="2290814" cy="4977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534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5600BDC0-299B-4801-9054-859BC488ED3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9524" y="-9524"/>
            <a:chExt cx="18304762" cy="10304762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519E6B5B-0C06-4EC5-A890-BD23320A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A3189CBB-B99B-4B87-BE98-7CDC4770F5A5}"/>
              </a:ext>
            </a:extLst>
          </p:cNvPr>
          <p:cNvGrpSpPr/>
          <p:nvPr/>
        </p:nvGrpSpPr>
        <p:grpSpPr>
          <a:xfrm>
            <a:off x="344213" y="402418"/>
            <a:ext cx="11335408" cy="6053164"/>
            <a:chOff x="582210" y="571429"/>
            <a:chExt cx="17121294" cy="9142857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1A39A114-6311-4960-9A15-A7B70942C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210" y="571429"/>
              <a:ext cx="17121294" cy="91428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1C374-3140-4499-B36C-46A991FC01DF}"/>
              </a:ext>
            </a:extLst>
          </p:cNvPr>
          <p:cNvSpPr txBox="1"/>
          <p:nvPr/>
        </p:nvSpPr>
        <p:spPr>
          <a:xfrm>
            <a:off x="1323407" y="1117510"/>
            <a:ext cx="3280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구현 내용 </a:t>
            </a:r>
            <a:r>
              <a:rPr lang="ko-KR" altLang="en-US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소개 </a:t>
            </a:r>
            <a:r>
              <a:rPr lang="en-US" altLang="ko-KR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- </a:t>
            </a:r>
            <a:r>
              <a:rPr lang="ko-KR" altLang="en-US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조작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11B036-09D7-4A17-A909-0077DC29AFF0}"/>
              </a:ext>
            </a:extLst>
          </p:cNvPr>
          <p:cNvGrpSpPr/>
          <p:nvPr/>
        </p:nvGrpSpPr>
        <p:grpSpPr>
          <a:xfrm rot="5400000">
            <a:off x="2603526" y="-486111"/>
            <a:ext cx="822028" cy="3739957"/>
            <a:chOff x="2005108" y="1577109"/>
            <a:chExt cx="822028" cy="1557662"/>
          </a:xfrm>
        </p:grpSpPr>
        <p:grpSp>
          <p:nvGrpSpPr>
            <p:cNvPr id="12" name="그룹 1004">
              <a:extLst>
                <a:ext uri="{FF2B5EF4-FFF2-40B4-BE49-F238E27FC236}">
                  <a16:creationId xmlns:a16="http://schemas.microsoft.com/office/drawing/2014/main" id="{3C785D68-63E3-4868-8115-5A3AECD3B9FB}"/>
                </a:ext>
              </a:extLst>
            </p:cNvPr>
            <p:cNvGrpSpPr/>
            <p:nvPr/>
          </p:nvGrpSpPr>
          <p:grpSpPr>
            <a:xfrm>
              <a:off x="2005108" y="1577109"/>
              <a:ext cx="144656" cy="1557662"/>
              <a:chOff x="2005108" y="1577109"/>
              <a:chExt cx="144656" cy="1557662"/>
            </a:xfrm>
          </p:grpSpPr>
          <p:pic>
            <p:nvPicPr>
              <p:cNvPr id="13" name="Object 11">
                <a:extLst>
                  <a:ext uri="{FF2B5EF4-FFF2-40B4-BE49-F238E27FC236}">
                    <a16:creationId xmlns:a16="http://schemas.microsoft.com/office/drawing/2014/main" id="{58FFBFBF-55F5-441D-991A-C47C18446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1298605" y="2283612"/>
                <a:ext cx="1557662" cy="144656"/>
              </a:xfrm>
              <a:prstGeom prst="rect">
                <a:avLst/>
              </a:prstGeom>
            </p:spPr>
          </p:pic>
        </p:grpSp>
        <p:grpSp>
          <p:nvGrpSpPr>
            <p:cNvPr id="14" name="그룹 1005">
              <a:extLst>
                <a:ext uri="{FF2B5EF4-FFF2-40B4-BE49-F238E27FC236}">
                  <a16:creationId xmlns:a16="http://schemas.microsoft.com/office/drawing/2014/main" id="{0EA48867-7285-4876-A638-AA9601EA53F6}"/>
                </a:ext>
              </a:extLst>
            </p:cNvPr>
            <p:cNvGrpSpPr/>
            <p:nvPr/>
          </p:nvGrpSpPr>
          <p:grpSpPr>
            <a:xfrm>
              <a:off x="2682480" y="1577109"/>
              <a:ext cx="144656" cy="1557662"/>
              <a:chOff x="2682480" y="1577109"/>
              <a:chExt cx="144656" cy="1557662"/>
            </a:xfrm>
          </p:grpSpPr>
          <p:pic>
            <p:nvPicPr>
              <p:cNvPr id="15" name="Object 14">
                <a:extLst>
                  <a:ext uri="{FF2B5EF4-FFF2-40B4-BE49-F238E27FC236}">
                    <a16:creationId xmlns:a16="http://schemas.microsoft.com/office/drawing/2014/main" id="{346536EE-3EC1-4471-9AD2-850902CEF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975977" y="2283612"/>
                <a:ext cx="1557662" cy="144656"/>
              </a:xfrm>
              <a:prstGeom prst="rect">
                <a:avLst/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4D78B5-2577-4EA9-8EA9-889A82A4C61A}"/>
              </a:ext>
            </a:extLst>
          </p:cNvPr>
          <p:cNvSpPr txBox="1"/>
          <p:nvPr/>
        </p:nvSpPr>
        <p:spPr>
          <a:xfrm>
            <a:off x="1144562" y="2142933"/>
            <a:ext cx="9372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플레이어 조작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: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키보드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(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방향키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 </a:t>
            </a:r>
            <a:r>
              <a:rPr lang="en-US" altLang="ko-KR" dirty="0" err="1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asdw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)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로 이동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(Input System),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마우스 클릭으로 아이템 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0AC826-AD3B-4168-9136-26319AE9F2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397" t="21602" r="26808" b="46169"/>
          <a:stretch/>
        </p:blipFill>
        <p:spPr>
          <a:xfrm>
            <a:off x="3161166" y="2914683"/>
            <a:ext cx="5701501" cy="288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71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5600BDC0-299B-4801-9054-859BC488ED3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9524" y="-9524"/>
            <a:chExt cx="18304762" cy="10304762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519E6B5B-0C06-4EC5-A890-BD23320A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A3189CBB-B99B-4B87-BE98-7CDC4770F5A5}"/>
              </a:ext>
            </a:extLst>
          </p:cNvPr>
          <p:cNvGrpSpPr/>
          <p:nvPr/>
        </p:nvGrpSpPr>
        <p:grpSpPr>
          <a:xfrm>
            <a:off x="344213" y="402418"/>
            <a:ext cx="11335408" cy="6053164"/>
            <a:chOff x="582210" y="571429"/>
            <a:chExt cx="17121294" cy="9142857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1A39A114-6311-4960-9A15-A7B70942C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210" y="571429"/>
              <a:ext cx="17121294" cy="91428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1C374-3140-4499-B36C-46A991FC01DF}"/>
              </a:ext>
            </a:extLst>
          </p:cNvPr>
          <p:cNvSpPr txBox="1"/>
          <p:nvPr/>
        </p:nvSpPr>
        <p:spPr>
          <a:xfrm>
            <a:off x="1323407" y="1117510"/>
            <a:ext cx="3575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구현 내용 </a:t>
            </a:r>
            <a:r>
              <a:rPr lang="ko-KR" altLang="en-US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소개 </a:t>
            </a:r>
            <a:r>
              <a:rPr lang="en-US" altLang="ko-KR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- </a:t>
            </a:r>
            <a:r>
              <a:rPr lang="ko-KR" altLang="en-US" sz="2400" dirty="0" err="1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파티클</a:t>
            </a:r>
            <a:endParaRPr lang="ko-KR" altLang="en-US" sz="2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11B036-09D7-4A17-A909-0077DC29AFF0}"/>
              </a:ext>
            </a:extLst>
          </p:cNvPr>
          <p:cNvGrpSpPr/>
          <p:nvPr/>
        </p:nvGrpSpPr>
        <p:grpSpPr>
          <a:xfrm rot="5400000">
            <a:off x="2753997" y="-636582"/>
            <a:ext cx="822028" cy="4040899"/>
            <a:chOff x="2005108" y="1577109"/>
            <a:chExt cx="822028" cy="1557662"/>
          </a:xfrm>
        </p:grpSpPr>
        <p:grpSp>
          <p:nvGrpSpPr>
            <p:cNvPr id="12" name="그룹 1004">
              <a:extLst>
                <a:ext uri="{FF2B5EF4-FFF2-40B4-BE49-F238E27FC236}">
                  <a16:creationId xmlns:a16="http://schemas.microsoft.com/office/drawing/2014/main" id="{3C785D68-63E3-4868-8115-5A3AECD3B9FB}"/>
                </a:ext>
              </a:extLst>
            </p:cNvPr>
            <p:cNvGrpSpPr/>
            <p:nvPr/>
          </p:nvGrpSpPr>
          <p:grpSpPr>
            <a:xfrm>
              <a:off x="2005108" y="1577109"/>
              <a:ext cx="144656" cy="1557662"/>
              <a:chOff x="2005108" y="1577109"/>
              <a:chExt cx="144656" cy="1557662"/>
            </a:xfrm>
          </p:grpSpPr>
          <p:pic>
            <p:nvPicPr>
              <p:cNvPr id="13" name="Object 11">
                <a:extLst>
                  <a:ext uri="{FF2B5EF4-FFF2-40B4-BE49-F238E27FC236}">
                    <a16:creationId xmlns:a16="http://schemas.microsoft.com/office/drawing/2014/main" id="{58FFBFBF-55F5-441D-991A-C47C18446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1298605" y="2283612"/>
                <a:ext cx="1557662" cy="144656"/>
              </a:xfrm>
              <a:prstGeom prst="rect">
                <a:avLst/>
              </a:prstGeom>
            </p:spPr>
          </p:pic>
        </p:grpSp>
        <p:grpSp>
          <p:nvGrpSpPr>
            <p:cNvPr id="14" name="그룹 1005">
              <a:extLst>
                <a:ext uri="{FF2B5EF4-FFF2-40B4-BE49-F238E27FC236}">
                  <a16:creationId xmlns:a16="http://schemas.microsoft.com/office/drawing/2014/main" id="{0EA48867-7285-4876-A638-AA9601EA53F6}"/>
                </a:ext>
              </a:extLst>
            </p:cNvPr>
            <p:cNvGrpSpPr/>
            <p:nvPr/>
          </p:nvGrpSpPr>
          <p:grpSpPr>
            <a:xfrm>
              <a:off x="2682480" y="1577109"/>
              <a:ext cx="144656" cy="1557662"/>
              <a:chOff x="2682480" y="1577109"/>
              <a:chExt cx="144656" cy="1557662"/>
            </a:xfrm>
          </p:grpSpPr>
          <p:pic>
            <p:nvPicPr>
              <p:cNvPr id="15" name="Object 14">
                <a:extLst>
                  <a:ext uri="{FF2B5EF4-FFF2-40B4-BE49-F238E27FC236}">
                    <a16:creationId xmlns:a16="http://schemas.microsoft.com/office/drawing/2014/main" id="{346536EE-3EC1-4471-9AD2-850902CEF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975977" y="2283612"/>
                <a:ext cx="1557662" cy="144656"/>
              </a:xfrm>
              <a:prstGeom prst="rect">
                <a:avLst/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4D78B5-2577-4EA9-8EA9-889A82A4C61A}"/>
              </a:ext>
            </a:extLst>
          </p:cNvPr>
          <p:cNvSpPr txBox="1"/>
          <p:nvPr/>
        </p:nvSpPr>
        <p:spPr>
          <a:xfrm>
            <a:off x="1144562" y="2142933"/>
            <a:ext cx="7345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파티클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: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결승점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(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목적지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)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를 </a:t>
            </a:r>
            <a:r>
              <a:rPr lang="ko-KR" altLang="en-US" dirty="0" err="1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파티클로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제작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/ </a:t>
            </a:r>
            <a:r>
              <a:rPr lang="ko-KR" altLang="en-US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무적 아이템 사용 시 이펙트</a:t>
            </a:r>
            <a:endParaRPr lang="ko-KR" altLang="en-US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0E1F03-5F5C-47B1-A116-7AADA714E8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120" t="21434" r="26641" b="46161"/>
          <a:stretch/>
        </p:blipFill>
        <p:spPr>
          <a:xfrm>
            <a:off x="1549029" y="2914683"/>
            <a:ext cx="3889243" cy="28812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1AF487-D294-4C3C-936B-A30F640B6C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606" t="20084" r="38576" b="47916"/>
          <a:stretch/>
        </p:blipFill>
        <p:spPr>
          <a:xfrm>
            <a:off x="6614325" y="2914683"/>
            <a:ext cx="3889243" cy="288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30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5600BDC0-299B-4801-9054-859BC488ED3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9524" y="-9524"/>
            <a:chExt cx="18304762" cy="10304762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519E6B5B-0C06-4EC5-A890-BD23320A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A3189CBB-B99B-4B87-BE98-7CDC4770F5A5}"/>
              </a:ext>
            </a:extLst>
          </p:cNvPr>
          <p:cNvGrpSpPr/>
          <p:nvPr/>
        </p:nvGrpSpPr>
        <p:grpSpPr>
          <a:xfrm>
            <a:off x="344213" y="402418"/>
            <a:ext cx="11335408" cy="6053164"/>
            <a:chOff x="582210" y="571429"/>
            <a:chExt cx="17121294" cy="9142857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1A39A114-6311-4960-9A15-A7B70942C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210" y="571429"/>
              <a:ext cx="17121294" cy="91428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1C374-3140-4499-B36C-46A991FC01DF}"/>
              </a:ext>
            </a:extLst>
          </p:cNvPr>
          <p:cNvSpPr txBox="1"/>
          <p:nvPr/>
        </p:nvSpPr>
        <p:spPr>
          <a:xfrm>
            <a:off x="1323407" y="1117510"/>
            <a:ext cx="3562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구현 내용 </a:t>
            </a:r>
            <a:r>
              <a:rPr lang="ko-KR" altLang="en-US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소개 </a:t>
            </a:r>
            <a:r>
              <a:rPr lang="en-US" altLang="ko-KR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- </a:t>
            </a:r>
            <a:r>
              <a:rPr lang="ko-KR" altLang="en-US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아이템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11B036-09D7-4A17-A909-0077DC29AFF0}"/>
              </a:ext>
            </a:extLst>
          </p:cNvPr>
          <p:cNvGrpSpPr/>
          <p:nvPr/>
        </p:nvGrpSpPr>
        <p:grpSpPr>
          <a:xfrm rot="5400000">
            <a:off x="2725060" y="-607645"/>
            <a:ext cx="822028" cy="3983025"/>
            <a:chOff x="2005108" y="1577109"/>
            <a:chExt cx="822028" cy="1557662"/>
          </a:xfrm>
        </p:grpSpPr>
        <p:grpSp>
          <p:nvGrpSpPr>
            <p:cNvPr id="12" name="그룹 1004">
              <a:extLst>
                <a:ext uri="{FF2B5EF4-FFF2-40B4-BE49-F238E27FC236}">
                  <a16:creationId xmlns:a16="http://schemas.microsoft.com/office/drawing/2014/main" id="{3C785D68-63E3-4868-8115-5A3AECD3B9FB}"/>
                </a:ext>
              </a:extLst>
            </p:cNvPr>
            <p:cNvGrpSpPr/>
            <p:nvPr/>
          </p:nvGrpSpPr>
          <p:grpSpPr>
            <a:xfrm>
              <a:off x="2005108" y="1577109"/>
              <a:ext cx="144656" cy="1557662"/>
              <a:chOff x="2005108" y="1577109"/>
              <a:chExt cx="144656" cy="1557662"/>
            </a:xfrm>
          </p:grpSpPr>
          <p:pic>
            <p:nvPicPr>
              <p:cNvPr id="13" name="Object 11">
                <a:extLst>
                  <a:ext uri="{FF2B5EF4-FFF2-40B4-BE49-F238E27FC236}">
                    <a16:creationId xmlns:a16="http://schemas.microsoft.com/office/drawing/2014/main" id="{58FFBFBF-55F5-441D-991A-C47C18446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1298605" y="2283612"/>
                <a:ext cx="1557662" cy="144656"/>
              </a:xfrm>
              <a:prstGeom prst="rect">
                <a:avLst/>
              </a:prstGeom>
            </p:spPr>
          </p:pic>
        </p:grpSp>
        <p:grpSp>
          <p:nvGrpSpPr>
            <p:cNvPr id="14" name="그룹 1005">
              <a:extLst>
                <a:ext uri="{FF2B5EF4-FFF2-40B4-BE49-F238E27FC236}">
                  <a16:creationId xmlns:a16="http://schemas.microsoft.com/office/drawing/2014/main" id="{0EA48867-7285-4876-A638-AA9601EA53F6}"/>
                </a:ext>
              </a:extLst>
            </p:cNvPr>
            <p:cNvGrpSpPr/>
            <p:nvPr/>
          </p:nvGrpSpPr>
          <p:grpSpPr>
            <a:xfrm>
              <a:off x="2682480" y="1577109"/>
              <a:ext cx="144656" cy="1557662"/>
              <a:chOff x="2682480" y="1577109"/>
              <a:chExt cx="144656" cy="1557662"/>
            </a:xfrm>
          </p:grpSpPr>
          <p:pic>
            <p:nvPicPr>
              <p:cNvPr id="15" name="Object 14">
                <a:extLst>
                  <a:ext uri="{FF2B5EF4-FFF2-40B4-BE49-F238E27FC236}">
                    <a16:creationId xmlns:a16="http://schemas.microsoft.com/office/drawing/2014/main" id="{346536EE-3EC1-4471-9AD2-850902CEF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975977" y="2283612"/>
                <a:ext cx="1557662" cy="144656"/>
              </a:xfrm>
              <a:prstGeom prst="rect">
                <a:avLst/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4D78B5-2577-4EA9-8EA9-889A82A4C61A}"/>
              </a:ext>
            </a:extLst>
          </p:cNvPr>
          <p:cNvSpPr txBox="1"/>
          <p:nvPr/>
        </p:nvSpPr>
        <p:spPr>
          <a:xfrm>
            <a:off x="1144562" y="2142933"/>
            <a:ext cx="9567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아이템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: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세 종류의 아이템 구현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(Item Database) /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아이템을 먹으면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(Trigger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충돌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)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슬롯 생성</a:t>
            </a:r>
            <a:endParaRPr lang="en-US" altLang="ko-KR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  <a:p>
            <a:pPr>
              <a:buClr>
                <a:srgbClr val="9D5A6D"/>
              </a:buClr>
            </a:pP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            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마우스로 슬롯을 클릭하면 아이템이 사용 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2B1786-C561-472C-8423-F4BC04017D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025" t="21603" r="26804" b="45992"/>
          <a:stretch/>
        </p:blipFill>
        <p:spPr>
          <a:xfrm>
            <a:off x="5127585" y="2927559"/>
            <a:ext cx="5754113" cy="28997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9D95655-53F9-46A1-A5BA-0ED7915F23B8}"/>
              </a:ext>
            </a:extLst>
          </p:cNvPr>
          <p:cNvSpPr txBox="1"/>
          <p:nvPr/>
        </p:nvSpPr>
        <p:spPr>
          <a:xfrm>
            <a:off x="1303878" y="3699405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Shield : 2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초 동안 무적</a:t>
            </a:r>
            <a:endParaRPr lang="en-US" altLang="ko-KR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D8E27-0BAC-4576-BB0C-2495CDCB1FC2}"/>
              </a:ext>
            </a:extLst>
          </p:cNvPr>
          <p:cNvSpPr txBox="1"/>
          <p:nvPr/>
        </p:nvSpPr>
        <p:spPr>
          <a:xfrm>
            <a:off x="1303878" y="4377415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Heal : Hp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를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20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회복</a:t>
            </a:r>
            <a:endParaRPr lang="en-US" altLang="ko-KR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A07915-F78C-4DA7-B94B-3503EF67D5DE}"/>
              </a:ext>
            </a:extLst>
          </p:cNvPr>
          <p:cNvSpPr txBox="1"/>
          <p:nvPr/>
        </p:nvSpPr>
        <p:spPr>
          <a:xfrm>
            <a:off x="1303878" y="5023108"/>
            <a:ext cx="370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EnemyStop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: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적을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2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초 동안 정지</a:t>
            </a:r>
            <a:endParaRPr lang="en-US" altLang="ko-KR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48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5600BDC0-299B-4801-9054-859BC488ED3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9524" y="-9524"/>
            <a:chExt cx="18304762" cy="10304762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519E6B5B-0C06-4EC5-A890-BD23320A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A3189CBB-B99B-4B87-BE98-7CDC4770F5A5}"/>
              </a:ext>
            </a:extLst>
          </p:cNvPr>
          <p:cNvGrpSpPr/>
          <p:nvPr/>
        </p:nvGrpSpPr>
        <p:grpSpPr>
          <a:xfrm>
            <a:off x="344213" y="402418"/>
            <a:ext cx="11335408" cy="6053164"/>
            <a:chOff x="582210" y="571429"/>
            <a:chExt cx="17121294" cy="9142857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1A39A114-6311-4960-9A15-A7B70942C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210" y="571429"/>
              <a:ext cx="17121294" cy="91428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1C374-3140-4499-B36C-46A991FC01DF}"/>
              </a:ext>
            </a:extLst>
          </p:cNvPr>
          <p:cNvSpPr txBox="1"/>
          <p:nvPr/>
        </p:nvSpPr>
        <p:spPr>
          <a:xfrm>
            <a:off x="1323407" y="1117510"/>
            <a:ext cx="3562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구현 내용 </a:t>
            </a:r>
            <a:r>
              <a:rPr lang="ko-KR" altLang="en-US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소개 </a:t>
            </a:r>
            <a:r>
              <a:rPr lang="en-US" altLang="ko-KR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- </a:t>
            </a:r>
            <a:r>
              <a:rPr lang="ko-KR" altLang="en-US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아이템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CC45101-3CBA-4C04-B58F-9EFFD7A0A94A}"/>
              </a:ext>
            </a:extLst>
          </p:cNvPr>
          <p:cNvSpPr/>
          <p:nvPr/>
        </p:nvSpPr>
        <p:spPr>
          <a:xfrm>
            <a:off x="836972" y="2175073"/>
            <a:ext cx="6798470" cy="3542868"/>
          </a:xfrm>
          <a:prstGeom prst="roundRect">
            <a:avLst/>
          </a:prstGeom>
          <a:noFill/>
          <a:ln w="57150">
            <a:solidFill>
              <a:srgbClr val="9D5A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11B036-09D7-4A17-A909-0077DC29AFF0}"/>
              </a:ext>
            </a:extLst>
          </p:cNvPr>
          <p:cNvGrpSpPr/>
          <p:nvPr/>
        </p:nvGrpSpPr>
        <p:grpSpPr>
          <a:xfrm rot="5400000">
            <a:off x="2725060" y="-607645"/>
            <a:ext cx="822028" cy="3983025"/>
            <a:chOff x="2005108" y="1577109"/>
            <a:chExt cx="822028" cy="1557662"/>
          </a:xfrm>
        </p:grpSpPr>
        <p:grpSp>
          <p:nvGrpSpPr>
            <p:cNvPr id="12" name="그룹 1004">
              <a:extLst>
                <a:ext uri="{FF2B5EF4-FFF2-40B4-BE49-F238E27FC236}">
                  <a16:creationId xmlns:a16="http://schemas.microsoft.com/office/drawing/2014/main" id="{3C785D68-63E3-4868-8115-5A3AECD3B9FB}"/>
                </a:ext>
              </a:extLst>
            </p:cNvPr>
            <p:cNvGrpSpPr/>
            <p:nvPr/>
          </p:nvGrpSpPr>
          <p:grpSpPr>
            <a:xfrm>
              <a:off x="2005108" y="1577109"/>
              <a:ext cx="144656" cy="1557662"/>
              <a:chOff x="2005108" y="1577109"/>
              <a:chExt cx="144656" cy="1557662"/>
            </a:xfrm>
          </p:grpSpPr>
          <p:pic>
            <p:nvPicPr>
              <p:cNvPr id="13" name="Object 11">
                <a:extLst>
                  <a:ext uri="{FF2B5EF4-FFF2-40B4-BE49-F238E27FC236}">
                    <a16:creationId xmlns:a16="http://schemas.microsoft.com/office/drawing/2014/main" id="{58FFBFBF-55F5-441D-991A-C47C18446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1298605" y="2283612"/>
                <a:ext cx="1557662" cy="144656"/>
              </a:xfrm>
              <a:prstGeom prst="rect">
                <a:avLst/>
              </a:prstGeom>
            </p:spPr>
          </p:pic>
        </p:grpSp>
        <p:grpSp>
          <p:nvGrpSpPr>
            <p:cNvPr id="14" name="그룹 1005">
              <a:extLst>
                <a:ext uri="{FF2B5EF4-FFF2-40B4-BE49-F238E27FC236}">
                  <a16:creationId xmlns:a16="http://schemas.microsoft.com/office/drawing/2014/main" id="{0EA48867-7285-4876-A638-AA9601EA53F6}"/>
                </a:ext>
              </a:extLst>
            </p:cNvPr>
            <p:cNvGrpSpPr/>
            <p:nvPr/>
          </p:nvGrpSpPr>
          <p:grpSpPr>
            <a:xfrm>
              <a:off x="2682480" y="1577109"/>
              <a:ext cx="144656" cy="1557662"/>
              <a:chOff x="2682480" y="1577109"/>
              <a:chExt cx="144656" cy="1557662"/>
            </a:xfrm>
          </p:grpSpPr>
          <p:pic>
            <p:nvPicPr>
              <p:cNvPr id="15" name="Object 14">
                <a:extLst>
                  <a:ext uri="{FF2B5EF4-FFF2-40B4-BE49-F238E27FC236}">
                    <a16:creationId xmlns:a16="http://schemas.microsoft.com/office/drawing/2014/main" id="{346536EE-3EC1-4471-9AD2-850902CEF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975977" y="2283612"/>
                <a:ext cx="1557662" cy="144656"/>
              </a:xfrm>
              <a:prstGeom prst="rect">
                <a:avLst/>
              </a:prstGeom>
            </p:spPr>
          </p:pic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63FCC08-FE2E-4563-BF4A-11E937CBA96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994" t="10801" b="66474"/>
          <a:stretch/>
        </p:blipFill>
        <p:spPr>
          <a:xfrm>
            <a:off x="8240790" y="3199300"/>
            <a:ext cx="2804933" cy="155846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E185FB0-CE99-4517-A2AA-6F3B2CA7D7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994" t="10802" b="68753"/>
          <a:stretch/>
        </p:blipFill>
        <p:spPr>
          <a:xfrm>
            <a:off x="4444786" y="4006859"/>
            <a:ext cx="2804932" cy="14944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75875D3-9793-467E-8C14-CA405A7F105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6994" t="11735" b="68753"/>
          <a:stretch/>
        </p:blipFill>
        <p:spPr>
          <a:xfrm>
            <a:off x="1242394" y="4163175"/>
            <a:ext cx="2804933" cy="133809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3AC22CE-66E1-4C4C-865B-80600AF2D11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6994" t="11736" b="66474"/>
          <a:stretch/>
        </p:blipFill>
        <p:spPr>
          <a:xfrm>
            <a:off x="1276566" y="2452094"/>
            <a:ext cx="2804932" cy="14944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9EEB3A-D229-4028-A5A3-C9ACED3B5198}"/>
              </a:ext>
            </a:extLst>
          </p:cNvPr>
          <p:cNvSpPr txBox="1"/>
          <p:nvPr/>
        </p:nvSpPr>
        <p:spPr>
          <a:xfrm>
            <a:off x="5166967" y="2721634"/>
            <a:ext cx="1263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Item Data</a:t>
            </a:r>
            <a:endParaRPr lang="ko-KR" altLang="en-US" dirty="0">
              <a:latin typeface="국립박물관문화재단클래식 Medium" panose="02020603020101020101" pitchFamily="18" charset="-127"/>
              <a:ea typeface="국립박물관문화재단클래식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E6D4FB-2161-4B19-9713-78687FFA2380}"/>
              </a:ext>
            </a:extLst>
          </p:cNvPr>
          <p:cNvSpPr txBox="1"/>
          <p:nvPr/>
        </p:nvSpPr>
        <p:spPr>
          <a:xfrm>
            <a:off x="8148542" y="2725403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Item Database</a:t>
            </a:r>
            <a:endParaRPr lang="ko-KR" altLang="en-US" dirty="0">
              <a:latin typeface="국립박물관문화재단클래식 Medium" panose="02020603020101020101" pitchFamily="18" charset="-127"/>
              <a:ea typeface="국립박물관문화재단클래식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346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5600BDC0-299B-4801-9054-859BC488ED3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9524" y="-9524"/>
            <a:chExt cx="18304762" cy="10304762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519E6B5B-0C06-4EC5-A890-BD23320A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A3189CBB-B99B-4B87-BE98-7CDC4770F5A5}"/>
              </a:ext>
            </a:extLst>
          </p:cNvPr>
          <p:cNvGrpSpPr/>
          <p:nvPr/>
        </p:nvGrpSpPr>
        <p:grpSpPr>
          <a:xfrm>
            <a:off x="344213" y="402418"/>
            <a:ext cx="11335408" cy="6053164"/>
            <a:chOff x="582210" y="571429"/>
            <a:chExt cx="17121294" cy="9142857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1A39A114-6311-4960-9A15-A7B70942C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210" y="571429"/>
              <a:ext cx="17121294" cy="91428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1C374-3140-4499-B36C-46A991FC01DF}"/>
              </a:ext>
            </a:extLst>
          </p:cNvPr>
          <p:cNvSpPr txBox="1"/>
          <p:nvPr/>
        </p:nvSpPr>
        <p:spPr>
          <a:xfrm>
            <a:off x="1147991" y="1106407"/>
            <a:ext cx="26372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개발 일정 </a:t>
            </a:r>
            <a:r>
              <a:rPr lang="ko-KR" altLang="en-US" sz="2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소개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11B036-09D7-4A17-A909-0077DC29AFF0}"/>
              </a:ext>
            </a:extLst>
          </p:cNvPr>
          <p:cNvGrpSpPr/>
          <p:nvPr/>
        </p:nvGrpSpPr>
        <p:grpSpPr>
          <a:xfrm rot="5400000">
            <a:off x="2065113" y="52302"/>
            <a:ext cx="822028" cy="2663131"/>
            <a:chOff x="2005108" y="1577109"/>
            <a:chExt cx="822028" cy="1557662"/>
          </a:xfrm>
        </p:grpSpPr>
        <p:grpSp>
          <p:nvGrpSpPr>
            <p:cNvPr id="12" name="그룹 1004">
              <a:extLst>
                <a:ext uri="{FF2B5EF4-FFF2-40B4-BE49-F238E27FC236}">
                  <a16:creationId xmlns:a16="http://schemas.microsoft.com/office/drawing/2014/main" id="{3C785D68-63E3-4868-8115-5A3AECD3B9FB}"/>
                </a:ext>
              </a:extLst>
            </p:cNvPr>
            <p:cNvGrpSpPr/>
            <p:nvPr/>
          </p:nvGrpSpPr>
          <p:grpSpPr>
            <a:xfrm>
              <a:off x="2005108" y="1577109"/>
              <a:ext cx="144656" cy="1557662"/>
              <a:chOff x="2005108" y="1577109"/>
              <a:chExt cx="144656" cy="1557662"/>
            </a:xfrm>
          </p:grpSpPr>
          <p:pic>
            <p:nvPicPr>
              <p:cNvPr id="13" name="Object 11">
                <a:extLst>
                  <a:ext uri="{FF2B5EF4-FFF2-40B4-BE49-F238E27FC236}">
                    <a16:creationId xmlns:a16="http://schemas.microsoft.com/office/drawing/2014/main" id="{58FFBFBF-55F5-441D-991A-C47C18446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1298605" y="2283612"/>
                <a:ext cx="1557662" cy="144656"/>
              </a:xfrm>
              <a:prstGeom prst="rect">
                <a:avLst/>
              </a:prstGeom>
            </p:spPr>
          </p:pic>
        </p:grpSp>
        <p:grpSp>
          <p:nvGrpSpPr>
            <p:cNvPr id="14" name="그룹 1005">
              <a:extLst>
                <a:ext uri="{FF2B5EF4-FFF2-40B4-BE49-F238E27FC236}">
                  <a16:creationId xmlns:a16="http://schemas.microsoft.com/office/drawing/2014/main" id="{0EA48867-7285-4876-A638-AA9601EA53F6}"/>
                </a:ext>
              </a:extLst>
            </p:cNvPr>
            <p:cNvGrpSpPr/>
            <p:nvPr/>
          </p:nvGrpSpPr>
          <p:grpSpPr>
            <a:xfrm>
              <a:off x="2682480" y="1577109"/>
              <a:ext cx="144656" cy="1557662"/>
              <a:chOff x="2682480" y="1577109"/>
              <a:chExt cx="144656" cy="1557662"/>
            </a:xfrm>
          </p:grpSpPr>
          <p:pic>
            <p:nvPicPr>
              <p:cNvPr id="15" name="Object 14">
                <a:extLst>
                  <a:ext uri="{FF2B5EF4-FFF2-40B4-BE49-F238E27FC236}">
                    <a16:creationId xmlns:a16="http://schemas.microsoft.com/office/drawing/2014/main" id="{346536EE-3EC1-4471-9AD2-850902CEF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975977" y="2283612"/>
                <a:ext cx="1557662" cy="144656"/>
              </a:xfrm>
              <a:prstGeom prst="rect">
                <a:avLst/>
              </a:prstGeom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FE40A46-0EC2-48CA-9897-B3138904B0D5}"/>
              </a:ext>
            </a:extLst>
          </p:cNvPr>
          <p:cNvSpPr txBox="1"/>
          <p:nvPr/>
        </p:nvSpPr>
        <p:spPr>
          <a:xfrm>
            <a:off x="1144562" y="2360952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1</a:t>
            </a: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주차 </a:t>
            </a: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: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리소스 구하기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1DA56C-E3F3-4901-865A-16FE8726EE2B}"/>
              </a:ext>
            </a:extLst>
          </p:cNvPr>
          <p:cNvSpPr txBox="1"/>
          <p:nvPr/>
        </p:nvSpPr>
        <p:spPr>
          <a:xfrm>
            <a:off x="1144562" y="3362586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2</a:t>
            </a: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주차 </a:t>
            </a: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: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리소스 구하기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시작 화면 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7E1D89-5955-417A-AB8A-D06CD268796D}"/>
              </a:ext>
            </a:extLst>
          </p:cNvPr>
          <p:cNvSpPr txBox="1"/>
          <p:nvPr/>
        </p:nvSpPr>
        <p:spPr>
          <a:xfrm>
            <a:off x="1144562" y="4364220"/>
            <a:ext cx="26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3</a:t>
            </a: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주차 </a:t>
            </a: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: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플레이어 조작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C8245A-BBD4-4595-9AC4-ACD2318E03F7}"/>
              </a:ext>
            </a:extLst>
          </p:cNvPr>
          <p:cNvSpPr txBox="1"/>
          <p:nvPr/>
        </p:nvSpPr>
        <p:spPr>
          <a:xfrm>
            <a:off x="1144562" y="5365571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4</a:t>
            </a: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주차 </a:t>
            </a: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: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카메라 워킹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3DEE9F-A265-4700-B4C9-673F0024690C}"/>
              </a:ext>
            </a:extLst>
          </p:cNvPr>
          <p:cNvSpPr txBox="1"/>
          <p:nvPr/>
        </p:nvSpPr>
        <p:spPr>
          <a:xfrm>
            <a:off x="6117848" y="2360952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5</a:t>
            </a: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주차 </a:t>
            </a: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: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UI</a:t>
            </a:r>
            <a:endParaRPr lang="ko-KR" altLang="en-US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C78616F-AD5A-4C1A-B44A-7238380AC8E9}"/>
              </a:ext>
            </a:extLst>
          </p:cNvPr>
          <p:cNvSpPr txBox="1"/>
          <p:nvPr/>
        </p:nvSpPr>
        <p:spPr>
          <a:xfrm>
            <a:off x="6117848" y="3362265"/>
            <a:ext cx="3353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6</a:t>
            </a: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주차 </a:t>
            </a: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~ 7</a:t>
            </a: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주차 </a:t>
            </a: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: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장애물 구현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4075F6-C33A-43F3-8037-367B6C6BB660}"/>
              </a:ext>
            </a:extLst>
          </p:cNvPr>
          <p:cNvSpPr txBox="1"/>
          <p:nvPr/>
        </p:nvSpPr>
        <p:spPr>
          <a:xfrm>
            <a:off x="6096000" y="4364258"/>
            <a:ext cx="337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7</a:t>
            </a: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주차 중반 </a:t>
            </a: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~ 9</a:t>
            </a: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주차</a:t>
            </a: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: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AI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구현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A3D6BD-80DC-4D55-A5F0-96A0D2E8CF98}"/>
              </a:ext>
            </a:extLst>
          </p:cNvPr>
          <p:cNvSpPr txBox="1"/>
          <p:nvPr/>
        </p:nvSpPr>
        <p:spPr>
          <a:xfrm>
            <a:off x="6117848" y="5365571"/>
            <a:ext cx="430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9</a:t>
            </a: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주차</a:t>
            </a: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: </a:t>
            </a:r>
            <a:r>
              <a:rPr lang="en-US" altLang="ko-KR" dirty="0" err="1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Cinemachine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아이템 추가 구현</a:t>
            </a:r>
          </a:p>
        </p:txBody>
      </p:sp>
    </p:spTree>
    <p:extLst>
      <p:ext uri="{BB962C8B-B14F-4D97-AF65-F5344CB8AC3E}">
        <p14:creationId xmlns:p14="http://schemas.microsoft.com/office/powerpoint/2010/main" val="1424126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5600BDC0-299B-4801-9054-859BC488ED3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9524" y="-9524"/>
            <a:chExt cx="18304762" cy="10304762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519E6B5B-0C06-4EC5-A890-BD23320A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A3189CBB-B99B-4B87-BE98-7CDC4770F5A5}"/>
              </a:ext>
            </a:extLst>
          </p:cNvPr>
          <p:cNvGrpSpPr/>
          <p:nvPr/>
        </p:nvGrpSpPr>
        <p:grpSpPr>
          <a:xfrm>
            <a:off x="344213" y="402418"/>
            <a:ext cx="11335408" cy="6053164"/>
            <a:chOff x="582210" y="571429"/>
            <a:chExt cx="17121294" cy="9142857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1A39A114-6311-4960-9A15-A7B70942C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210" y="571429"/>
              <a:ext cx="17121294" cy="91428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1C374-3140-4499-B36C-46A991FC01DF}"/>
              </a:ext>
            </a:extLst>
          </p:cNvPr>
          <p:cNvSpPr txBox="1"/>
          <p:nvPr/>
        </p:nvSpPr>
        <p:spPr>
          <a:xfrm>
            <a:off x="1753814" y="1117510"/>
            <a:ext cx="144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Git </a:t>
            </a:r>
            <a:r>
              <a:rPr lang="ko-KR" altLang="en-US" sz="2800" b="1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주소</a:t>
            </a:r>
            <a:endParaRPr lang="ko-KR" altLang="en-US" sz="2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11B036-09D7-4A17-A909-0077DC29AFF0}"/>
              </a:ext>
            </a:extLst>
          </p:cNvPr>
          <p:cNvGrpSpPr/>
          <p:nvPr/>
        </p:nvGrpSpPr>
        <p:grpSpPr>
          <a:xfrm rot="5400000">
            <a:off x="2065113" y="52302"/>
            <a:ext cx="822028" cy="2663131"/>
            <a:chOff x="2005108" y="1577109"/>
            <a:chExt cx="822028" cy="1557662"/>
          </a:xfrm>
        </p:grpSpPr>
        <p:grpSp>
          <p:nvGrpSpPr>
            <p:cNvPr id="12" name="그룹 1004">
              <a:extLst>
                <a:ext uri="{FF2B5EF4-FFF2-40B4-BE49-F238E27FC236}">
                  <a16:creationId xmlns:a16="http://schemas.microsoft.com/office/drawing/2014/main" id="{3C785D68-63E3-4868-8115-5A3AECD3B9FB}"/>
                </a:ext>
              </a:extLst>
            </p:cNvPr>
            <p:cNvGrpSpPr/>
            <p:nvPr/>
          </p:nvGrpSpPr>
          <p:grpSpPr>
            <a:xfrm>
              <a:off x="2005108" y="1577109"/>
              <a:ext cx="144656" cy="1557662"/>
              <a:chOff x="2005108" y="1577109"/>
              <a:chExt cx="144656" cy="1557662"/>
            </a:xfrm>
          </p:grpSpPr>
          <p:pic>
            <p:nvPicPr>
              <p:cNvPr id="13" name="Object 11">
                <a:extLst>
                  <a:ext uri="{FF2B5EF4-FFF2-40B4-BE49-F238E27FC236}">
                    <a16:creationId xmlns:a16="http://schemas.microsoft.com/office/drawing/2014/main" id="{58FFBFBF-55F5-441D-991A-C47C18446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1298605" y="2283612"/>
                <a:ext cx="1557662" cy="144656"/>
              </a:xfrm>
              <a:prstGeom prst="rect">
                <a:avLst/>
              </a:prstGeom>
            </p:spPr>
          </p:pic>
        </p:grpSp>
        <p:grpSp>
          <p:nvGrpSpPr>
            <p:cNvPr id="14" name="그룹 1005">
              <a:extLst>
                <a:ext uri="{FF2B5EF4-FFF2-40B4-BE49-F238E27FC236}">
                  <a16:creationId xmlns:a16="http://schemas.microsoft.com/office/drawing/2014/main" id="{0EA48867-7285-4876-A638-AA9601EA53F6}"/>
                </a:ext>
              </a:extLst>
            </p:cNvPr>
            <p:cNvGrpSpPr/>
            <p:nvPr/>
          </p:nvGrpSpPr>
          <p:grpSpPr>
            <a:xfrm>
              <a:off x="2682480" y="1577109"/>
              <a:ext cx="144656" cy="1557662"/>
              <a:chOff x="2682480" y="1577109"/>
              <a:chExt cx="144656" cy="1557662"/>
            </a:xfrm>
          </p:grpSpPr>
          <p:pic>
            <p:nvPicPr>
              <p:cNvPr id="15" name="Object 14">
                <a:extLst>
                  <a:ext uri="{FF2B5EF4-FFF2-40B4-BE49-F238E27FC236}">
                    <a16:creationId xmlns:a16="http://schemas.microsoft.com/office/drawing/2014/main" id="{346536EE-3EC1-4471-9AD2-850902CEF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975977" y="2283612"/>
                <a:ext cx="1557662" cy="144656"/>
              </a:xfrm>
              <a:prstGeom prst="rect">
                <a:avLst/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4D78B5-2577-4EA9-8EA9-889A82A4C61A}"/>
              </a:ext>
            </a:extLst>
          </p:cNvPr>
          <p:cNvSpPr txBox="1"/>
          <p:nvPr/>
        </p:nvSpPr>
        <p:spPr>
          <a:xfrm>
            <a:off x="1144562" y="2142933"/>
            <a:ext cx="726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en-US" altLang="ko-KR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https://github.com/pathfinder59/GameEngine2-team-project.git</a:t>
            </a:r>
            <a:endParaRPr lang="ko-KR" altLang="en-US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55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5600BDC0-299B-4801-9054-859BC488ED3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9524" y="-9524"/>
            <a:chExt cx="18304762" cy="10304762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519E6B5B-0C06-4EC5-A890-BD23320A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A3189CBB-B99B-4B87-BE98-7CDC4770F5A5}"/>
              </a:ext>
            </a:extLst>
          </p:cNvPr>
          <p:cNvGrpSpPr/>
          <p:nvPr/>
        </p:nvGrpSpPr>
        <p:grpSpPr>
          <a:xfrm>
            <a:off x="344213" y="402418"/>
            <a:ext cx="11335408" cy="6053164"/>
            <a:chOff x="582210" y="571429"/>
            <a:chExt cx="17121294" cy="9142857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1A39A114-6311-4960-9A15-A7B70942C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210" y="571429"/>
              <a:ext cx="17121294" cy="91428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1C374-3140-4499-B36C-46A991FC01DF}"/>
              </a:ext>
            </a:extLst>
          </p:cNvPr>
          <p:cNvSpPr txBox="1"/>
          <p:nvPr/>
        </p:nvSpPr>
        <p:spPr>
          <a:xfrm>
            <a:off x="1147991" y="1106407"/>
            <a:ext cx="3547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장르</a:t>
            </a:r>
            <a:r>
              <a:rPr lang="ko-KR" altLang="en-US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와</a:t>
            </a:r>
            <a:r>
              <a:rPr lang="en-US" altLang="ko-KR" sz="32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  <a:r>
              <a:rPr lang="ko-KR" altLang="en-US" sz="3200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스토리</a:t>
            </a:r>
            <a:r>
              <a:rPr lang="ko-KR" altLang="en-US" sz="32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  <a:r>
              <a:rPr lang="ko-KR" altLang="en-US" sz="2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소개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E41A7-9BF2-41F6-8103-17E9A70C50AC}"/>
              </a:ext>
            </a:extLst>
          </p:cNvPr>
          <p:cNvSpPr txBox="1"/>
          <p:nvPr/>
        </p:nvSpPr>
        <p:spPr>
          <a:xfrm>
            <a:off x="1144562" y="2766253"/>
            <a:ext cx="636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FF0000"/>
                </a:solidFill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장르</a:t>
            </a: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 </a:t>
            </a: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:</a:t>
            </a:r>
            <a:r>
              <a:rPr lang="en-US" altLang="ko-KR" dirty="0"/>
              <a:t>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장애물 피하기 레이스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E5C4C-E3C7-4CE0-980E-80D3E5012451}"/>
              </a:ext>
            </a:extLst>
          </p:cNvPr>
          <p:cNvSpPr txBox="1"/>
          <p:nvPr/>
        </p:nvSpPr>
        <p:spPr>
          <a:xfrm>
            <a:off x="1144562" y="3438906"/>
            <a:ext cx="8902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스토리 </a:t>
            </a: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: </a:t>
            </a:r>
          </a:p>
          <a:p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              주인공은 심부름 업체 직원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.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왕에게 다이아몬드를 배달해야 된다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              하지만 왕은 경쟁업체에게도 똑같은 의뢰를 했고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</a:t>
            </a:r>
          </a:p>
          <a:p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              “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먼저 오는 업체만 우리 왕국과 거래할 수 있소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.”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라고 선언했다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.</a:t>
            </a:r>
          </a:p>
          <a:p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              경쟁업체보다 먼저 왕궁에 도착해야 왕국과의 거래를 따낼 수 있다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C7DF2-A854-4F1C-9E9A-62591E936F03}"/>
              </a:ext>
            </a:extLst>
          </p:cNvPr>
          <p:cNvSpPr txBox="1"/>
          <p:nvPr/>
        </p:nvSpPr>
        <p:spPr>
          <a:xfrm>
            <a:off x="1144562" y="2093600"/>
            <a:ext cx="6369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최종 결과물 제목 </a:t>
            </a: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: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Kingdom Run</a:t>
            </a: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 </a:t>
            </a:r>
            <a:endParaRPr lang="ko-KR" altLang="en-US" dirty="0">
              <a:latin typeface="국립박물관문화재단클래식 Medium" panose="02020603020101020101" pitchFamily="18" charset="-127"/>
              <a:ea typeface="국립박물관문화재단클래식 Mediu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11B036-09D7-4A17-A909-0077DC29AFF0}"/>
              </a:ext>
            </a:extLst>
          </p:cNvPr>
          <p:cNvGrpSpPr/>
          <p:nvPr/>
        </p:nvGrpSpPr>
        <p:grpSpPr>
          <a:xfrm rot="5400000">
            <a:off x="2507431" y="-390015"/>
            <a:ext cx="822028" cy="3547766"/>
            <a:chOff x="2005108" y="1577109"/>
            <a:chExt cx="822028" cy="1557662"/>
          </a:xfrm>
        </p:grpSpPr>
        <p:grpSp>
          <p:nvGrpSpPr>
            <p:cNvPr id="12" name="그룹 1004">
              <a:extLst>
                <a:ext uri="{FF2B5EF4-FFF2-40B4-BE49-F238E27FC236}">
                  <a16:creationId xmlns:a16="http://schemas.microsoft.com/office/drawing/2014/main" id="{3C785D68-63E3-4868-8115-5A3AECD3B9FB}"/>
                </a:ext>
              </a:extLst>
            </p:cNvPr>
            <p:cNvGrpSpPr/>
            <p:nvPr/>
          </p:nvGrpSpPr>
          <p:grpSpPr>
            <a:xfrm>
              <a:off x="2005108" y="1577109"/>
              <a:ext cx="144656" cy="1557662"/>
              <a:chOff x="2005108" y="1577109"/>
              <a:chExt cx="144656" cy="1557662"/>
            </a:xfrm>
          </p:grpSpPr>
          <p:pic>
            <p:nvPicPr>
              <p:cNvPr id="13" name="Object 11">
                <a:extLst>
                  <a:ext uri="{FF2B5EF4-FFF2-40B4-BE49-F238E27FC236}">
                    <a16:creationId xmlns:a16="http://schemas.microsoft.com/office/drawing/2014/main" id="{58FFBFBF-55F5-441D-991A-C47C18446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1298605" y="2283612"/>
                <a:ext cx="1557662" cy="144656"/>
              </a:xfrm>
              <a:prstGeom prst="rect">
                <a:avLst/>
              </a:prstGeom>
            </p:spPr>
          </p:pic>
        </p:grpSp>
        <p:grpSp>
          <p:nvGrpSpPr>
            <p:cNvPr id="14" name="그룹 1005">
              <a:extLst>
                <a:ext uri="{FF2B5EF4-FFF2-40B4-BE49-F238E27FC236}">
                  <a16:creationId xmlns:a16="http://schemas.microsoft.com/office/drawing/2014/main" id="{0EA48867-7285-4876-A638-AA9601EA53F6}"/>
                </a:ext>
              </a:extLst>
            </p:cNvPr>
            <p:cNvGrpSpPr/>
            <p:nvPr/>
          </p:nvGrpSpPr>
          <p:grpSpPr>
            <a:xfrm>
              <a:off x="2682480" y="1577109"/>
              <a:ext cx="144656" cy="1557662"/>
              <a:chOff x="2682480" y="1577109"/>
              <a:chExt cx="144656" cy="1557662"/>
            </a:xfrm>
          </p:grpSpPr>
          <p:pic>
            <p:nvPicPr>
              <p:cNvPr id="15" name="Object 14">
                <a:extLst>
                  <a:ext uri="{FF2B5EF4-FFF2-40B4-BE49-F238E27FC236}">
                    <a16:creationId xmlns:a16="http://schemas.microsoft.com/office/drawing/2014/main" id="{346536EE-3EC1-4471-9AD2-850902CEF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975977" y="2283612"/>
                <a:ext cx="1557662" cy="144656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5D637F-1122-49D2-AEB2-D8FA56DE83B6}"/>
              </a:ext>
            </a:extLst>
          </p:cNvPr>
          <p:cNvSpPr txBox="1"/>
          <p:nvPr/>
        </p:nvSpPr>
        <p:spPr>
          <a:xfrm>
            <a:off x="1144562" y="5219555"/>
            <a:ext cx="66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최종 목표 </a:t>
            </a:r>
            <a:r>
              <a:rPr lang="en-US" altLang="ko-KR" dirty="0"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: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경쟁업체보다 먼저 왕에게 다이아몬드를 배달하라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.</a:t>
            </a:r>
            <a:endParaRPr lang="ko-KR" altLang="en-US" dirty="0">
              <a:latin typeface="국립박물관문화재단클래식 Medium" panose="02020603020101020101" pitchFamily="18" charset="-127"/>
              <a:ea typeface="국립박물관문화재단클래식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08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5600BDC0-299B-4801-9054-859BC488ED3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9524" y="-9524"/>
            <a:chExt cx="18304762" cy="10304762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519E6B5B-0C06-4EC5-A890-BD23320A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A3189CBB-B99B-4B87-BE98-7CDC4770F5A5}"/>
              </a:ext>
            </a:extLst>
          </p:cNvPr>
          <p:cNvGrpSpPr/>
          <p:nvPr/>
        </p:nvGrpSpPr>
        <p:grpSpPr>
          <a:xfrm>
            <a:off x="344213" y="402418"/>
            <a:ext cx="11335408" cy="6053164"/>
            <a:chOff x="582210" y="571429"/>
            <a:chExt cx="17121294" cy="9142857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1A39A114-6311-4960-9A15-A7B70942C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210" y="571429"/>
              <a:ext cx="17121294" cy="91428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1C374-3140-4499-B36C-46A991FC01DF}"/>
              </a:ext>
            </a:extLst>
          </p:cNvPr>
          <p:cNvSpPr txBox="1"/>
          <p:nvPr/>
        </p:nvSpPr>
        <p:spPr>
          <a:xfrm>
            <a:off x="1147991" y="1106407"/>
            <a:ext cx="4222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게임 기본 </a:t>
            </a:r>
            <a:r>
              <a:rPr lang="ko-KR" altLang="en-US" sz="3200" dirty="0">
                <a:latin typeface="국립박물관문화재단클래식 Bold" panose="02020603020101020101" pitchFamily="18" charset="-127"/>
                <a:ea typeface="국립박물관문화재단클래식 Bold" panose="02020603020101020101" pitchFamily="18" charset="-127"/>
              </a:rPr>
              <a:t>메커니즘</a:t>
            </a:r>
            <a:r>
              <a:rPr lang="ko-KR" altLang="en-US" sz="32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  <a:r>
              <a:rPr lang="ko-KR" altLang="en-US" sz="28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설명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3C7DF2-A854-4F1C-9E9A-62591E936F03}"/>
              </a:ext>
            </a:extLst>
          </p:cNvPr>
          <p:cNvSpPr txBox="1"/>
          <p:nvPr/>
        </p:nvSpPr>
        <p:spPr>
          <a:xfrm>
            <a:off x="1144562" y="2223897"/>
            <a:ext cx="724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장애물들을 통과하면서 상대방보다 먼저 목적지에 도착해야 한다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11B036-09D7-4A17-A909-0077DC29AFF0}"/>
              </a:ext>
            </a:extLst>
          </p:cNvPr>
          <p:cNvGrpSpPr/>
          <p:nvPr/>
        </p:nvGrpSpPr>
        <p:grpSpPr>
          <a:xfrm rot="5400000">
            <a:off x="2844863" y="-727448"/>
            <a:ext cx="822028" cy="4222631"/>
            <a:chOff x="2005108" y="1577109"/>
            <a:chExt cx="822028" cy="1557662"/>
          </a:xfrm>
        </p:grpSpPr>
        <p:grpSp>
          <p:nvGrpSpPr>
            <p:cNvPr id="12" name="그룹 1004">
              <a:extLst>
                <a:ext uri="{FF2B5EF4-FFF2-40B4-BE49-F238E27FC236}">
                  <a16:creationId xmlns:a16="http://schemas.microsoft.com/office/drawing/2014/main" id="{3C785D68-63E3-4868-8115-5A3AECD3B9FB}"/>
                </a:ext>
              </a:extLst>
            </p:cNvPr>
            <p:cNvGrpSpPr/>
            <p:nvPr/>
          </p:nvGrpSpPr>
          <p:grpSpPr>
            <a:xfrm>
              <a:off x="2005108" y="1577109"/>
              <a:ext cx="144656" cy="1557662"/>
              <a:chOff x="2005108" y="1577109"/>
              <a:chExt cx="144656" cy="1557662"/>
            </a:xfrm>
          </p:grpSpPr>
          <p:pic>
            <p:nvPicPr>
              <p:cNvPr id="13" name="Object 11">
                <a:extLst>
                  <a:ext uri="{FF2B5EF4-FFF2-40B4-BE49-F238E27FC236}">
                    <a16:creationId xmlns:a16="http://schemas.microsoft.com/office/drawing/2014/main" id="{58FFBFBF-55F5-441D-991A-C47C18446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1298605" y="2283612"/>
                <a:ext cx="1557662" cy="144656"/>
              </a:xfrm>
              <a:prstGeom prst="rect">
                <a:avLst/>
              </a:prstGeom>
            </p:spPr>
          </p:pic>
        </p:grpSp>
        <p:grpSp>
          <p:nvGrpSpPr>
            <p:cNvPr id="14" name="그룹 1005">
              <a:extLst>
                <a:ext uri="{FF2B5EF4-FFF2-40B4-BE49-F238E27FC236}">
                  <a16:creationId xmlns:a16="http://schemas.microsoft.com/office/drawing/2014/main" id="{0EA48867-7285-4876-A638-AA9601EA53F6}"/>
                </a:ext>
              </a:extLst>
            </p:cNvPr>
            <p:cNvGrpSpPr/>
            <p:nvPr/>
          </p:nvGrpSpPr>
          <p:grpSpPr>
            <a:xfrm>
              <a:off x="2682480" y="1577109"/>
              <a:ext cx="144656" cy="1557662"/>
              <a:chOff x="2682480" y="1577109"/>
              <a:chExt cx="144656" cy="1557662"/>
            </a:xfrm>
          </p:grpSpPr>
          <p:pic>
            <p:nvPicPr>
              <p:cNvPr id="15" name="Object 14">
                <a:extLst>
                  <a:ext uri="{FF2B5EF4-FFF2-40B4-BE49-F238E27FC236}">
                    <a16:creationId xmlns:a16="http://schemas.microsoft.com/office/drawing/2014/main" id="{346536EE-3EC1-4471-9AD2-850902CEF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975977" y="2283612"/>
                <a:ext cx="1557662" cy="144656"/>
              </a:xfrm>
              <a:prstGeom prst="rect">
                <a:avLst/>
              </a:prstGeom>
            </p:spPr>
          </p:pic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1A054A5-5E42-417E-9820-5AB0A1A09D36}"/>
              </a:ext>
            </a:extLst>
          </p:cNvPr>
          <p:cNvSpPr txBox="1"/>
          <p:nvPr/>
        </p:nvSpPr>
        <p:spPr>
          <a:xfrm>
            <a:off x="1144562" y="3229356"/>
            <a:ext cx="9089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FF0000"/>
                </a:solidFill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실패조건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(Game Over)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: </a:t>
            </a:r>
          </a:p>
          <a:p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                                 카메라의 시야에서 벗어나는 경우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</a:p>
          <a:p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                                 반복적으로 장애물과의 충돌해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hp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가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0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이 될 경우</a:t>
            </a:r>
          </a:p>
          <a:p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                                 상대방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(AI)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이 먼저 목적지에 도착할 경우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922059-AC43-4D2C-A9BD-365FDBE76530}"/>
              </a:ext>
            </a:extLst>
          </p:cNvPr>
          <p:cNvSpPr txBox="1"/>
          <p:nvPr/>
        </p:nvSpPr>
        <p:spPr>
          <a:xfrm>
            <a:off x="1144562" y="5065813"/>
            <a:ext cx="603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FF0000"/>
                </a:solidFill>
                <a:latin typeface="국립박물관문화재단클래식 Medium" panose="02020603020101020101" pitchFamily="18" charset="-127"/>
                <a:ea typeface="국립박물관문화재단클래식 Medium" panose="02020603020101020101" pitchFamily="18" charset="-127"/>
              </a:rPr>
              <a:t>성공 조건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(Game Clear)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: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상대방보다 먼저 목적지에 도착</a:t>
            </a:r>
          </a:p>
        </p:txBody>
      </p:sp>
    </p:spTree>
    <p:extLst>
      <p:ext uri="{BB962C8B-B14F-4D97-AF65-F5344CB8AC3E}">
        <p14:creationId xmlns:p14="http://schemas.microsoft.com/office/powerpoint/2010/main" val="210237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5600BDC0-299B-4801-9054-859BC488ED3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9524" y="-9524"/>
            <a:chExt cx="18304762" cy="10304762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519E6B5B-0C06-4EC5-A890-BD23320A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A3189CBB-B99B-4B87-BE98-7CDC4770F5A5}"/>
              </a:ext>
            </a:extLst>
          </p:cNvPr>
          <p:cNvGrpSpPr/>
          <p:nvPr/>
        </p:nvGrpSpPr>
        <p:grpSpPr>
          <a:xfrm>
            <a:off x="344213" y="402418"/>
            <a:ext cx="11335408" cy="6053164"/>
            <a:chOff x="582210" y="571429"/>
            <a:chExt cx="17121294" cy="9142857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1A39A114-6311-4960-9A15-A7B70942C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210" y="571429"/>
              <a:ext cx="17121294" cy="91428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1C374-3140-4499-B36C-46A991FC01DF}"/>
              </a:ext>
            </a:extLst>
          </p:cNvPr>
          <p:cNvSpPr txBox="1"/>
          <p:nvPr/>
        </p:nvSpPr>
        <p:spPr>
          <a:xfrm>
            <a:off x="1323407" y="1117510"/>
            <a:ext cx="4456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구현 내용 </a:t>
            </a:r>
            <a:r>
              <a:rPr lang="ko-KR" altLang="en-US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소개 </a:t>
            </a:r>
            <a:r>
              <a:rPr lang="en-US" altLang="ko-KR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- </a:t>
            </a:r>
            <a:r>
              <a:rPr lang="en-US" altLang="ko-KR" sz="2400" dirty="0" err="1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Cinemachine</a:t>
            </a:r>
            <a:endParaRPr lang="ko-KR" altLang="en-US" sz="2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11B036-09D7-4A17-A909-0077DC29AFF0}"/>
              </a:ext>
            </a:extLst>
          </p:cNvPr>
          <p:cNvGrpSpPr/>
          <p:nvPr/>
        </p:nvGrpSpPr>
        <p:grpSpPr>
          <a:xfrm rot="5400000">
            <a:off x="3141749" y="-1024334"/>
            <a:ext cx="822028" cy="4816403"/>
            <a:chOff x="2005108" y="1577109"/>
            <a:chExt cx="822028" cy="1557662"/>
          </a:xfrm>
        </p:grpSpPr>
        <p:grpSp>
          <p:nvGrpSpPr>
            <p:cNvPr id="12" name="그룹 1004">
              <a:extLst>
                <a:ext uri="{FF2B5EF4-FFF2-40B4-BE49-F238E27FC236}">
                  <a16:creationId xmlns:a16="http://schemas.microsoft.com/office/drawing/2014/main" id="{3C785D68-63E3-4868-8115-5A3AECD3B9FB}"/>
                </a:ext>
              </a:extLst>
            </p:cNvPr>
            <p:cNvGrpSpPr/>
            <p:nvPr/>
          </p:nvGrpSpPr>
          <p:grpSpPr>
            <a:xfrm>
              <a:off x="2005108" y="1577109"/>
              <a:ext cx="144656" cy="1557662"/>
              <a:chOff x="2005108" y="1577109"/>
              <a:chExt cx="144656" cy="1557662"/>
            </a:xfrm>
          </p:grpSpPr>
          <p:pic>
            <p:nvPicPr>
              <p:cNvPr id="13" name="Object 11">
                <a:extLst>
                  <a:ext uri="{FF2B5EF4-FFF2-40B4-BE49-F238E27FC236}">
                    <a16:creationId xmlns:a16="http://schemas.microsoft.com/office/drawing/2014/main" id="{58FFBFBF-55F5-441D-991A-C47C18446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1298605" y="2283612"/>
                <a:ext cx="1557662" cy="144656"/>
              </a:xfrm>
              <a:prstGeom prst="rect">
                <a:avLst/>
              </a:prstGeom>
            </p:spPr>
          </p:pic>
        </p:grpSp>
        <p:grpSp>
          <p:nvGrpSpPr>
            <p:cNvPr id="14" name="그룹 1005">
              <a:extLst>
                <a:ext uri="{FF2B5EF4-FFF2-40B4-BE49-F238E27FC236}">
                  <a16:creationId xmlns:a16="http://schemas.microsoft.com/office/drawing/2014/main" id="{0EA48867-7285-4876-A638-AA9601EA53F6}"/>
                </a:ext>
              </a:extLst>
            </p:cNvPr>
            <p:cNvGrpSpPr/>
            <p:nvPr/>
          </p:nvGrpSpPr>
          <p:grpSpPr>
            <a:xfrm>
              <a:off x="2682480" y="1577109"/>
              <a:ext cx="144656" cy="1557662"/>
              <a:chOff x="2682480" y="1577109"/>
              <a:chExt cx="144656" cy="1557662"/>
            </a:xfrm>
          </p:grpSpPr>
          <p:pic>
            <p:nvPicPr>
              <p:cNvPr id="15" name="Object 14">
                <a:extLst>
                  <a:ext uri="{FF2B5EF4-FFF2-40B4-BE49-F238E27FC236}">
                    <a16:creationId xmlns:a16="http://schemas.microsoft.com/office/drawing/2014/main" id="{346536EE-3EC1-4471-9AD2-850902CEF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975977" y="2283612"/>
                <a:ext cx="1557662" cy="144656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D8A652-D9C2-411A-8C69-86D3EC23F312}"/>
              </a:ext>
            </a:extLst>
          </p:cNvPr>
          <p:cNvSpPr txBox="1"/>
          <p:nvPr/>
        </p:nvSpPr>
        <p:spPr>
          <a:xfrm>
            <a:off x="1144562" y="2142933"/>
            <a:ext cx="918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애니메이션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(Cinema Scene)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을 재생 후 게임 시작화면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(</a:t>
            </a:r>
            <a:r>
              <a:rPr lang="en-US" altLang="ko-KR" dirty="0" err="1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KingdomRun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Scene)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으로 </a:t>
            </a:r>
            <a:r>
              <a:rPr lang="ko-KR" altLang="en-US" dirty="0" err="1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넘어감</a:t>
            </a:r>
            <a:endParaRPr lang="ko-KR" altLang="en-US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EF540A-F51D-4358-A284-CBE8D43A19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874" t="17940" r="29518" b="46285"/>
          <a:stretch/>
        </p:blipFill>
        <p:spPr>
          <a:xfrm>
            <a:off x="2976113" y="2984739"/>
            <a:ext cx="6245526" cy="275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26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5600BDC0-299B-4801-9054-859BC488ED3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9524" y="-9524"/>
            <a:chExt cx="18304762" cy="10304762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519E6B5B-0C06-4EC5-A890-BD23320A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A3189CBB-B99B-4B87-BE98-7CDC4770F5A5}"/>
              </a:ext>
            </a:extLst>
          </p:cNvPr>
          <p:cNvGrpSpPr/>
          <p:nvPr/>
        </p:nvGrpSpPr>
        <p:grpSpPr>
          <a:xfrm>
            <a:off x="344213" y="402418"/>
            <a:ext cx="11335408" cy="6053164"/>
            <a:chOff x="582210" y="571429"/>
            <a:chExt cx="17121294" cy="9142857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1A39A114-6311-4960-9A15-A7B70942C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210" y="571429"/>
              <a:ext cx="17121294" cy="91428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1C374-3140-4499-B36C-46A991FC01DF}"/>
              </a:ext>
            </a:extLst>
          </p:cNvPr>
          <p:cNvSpPr txBox="1"/>
          <p:nvPr/>
        </p:nvSpPr>
        <p:spPr>
          <a:xfrm>
            <a:off x="1323407" y="1117510"/>
            <a:ext cx="4456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구현 내용 </a:t>
            </a:r>
            <a:r>
              <a:rPr lang="ko-KR" altLang="en-US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소개 </a:t>
            </a:r>
            <a:r>
              <a:rPr lang="en-US" altLang="ko-KR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- </a:t>
            </a:r>
            <a:r>
              <a:rPr lang="en-US" altLang="ko-KR" sz="2400" dirty="0" err="1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Cinemachine</a:t>
            </a:r>
            <a:endParaRPr lang="ko-KR" altLang="en-US" sz="2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11B036-09D7-4A17-A909-0077DC29AFF0}"/>
              </a:ext>
            </a:extLst>
          </p:cNvPr>
          <p:cNvGrpSpPr/>
          <p:nvPr/>
        </p:nvGrpSpPr>
        <p:grpSpPr>
          <a:xfrm rot="5400000">
            <a:off x="3141749" y="-1024334"/>
            <a:ext cx="822028" cy="4816403"/>
            <a:chOff x="2005108" y="1577109"/>
            <a:chExt cx="822028" cy="1557662"/>
          </a:xfrm>
        </p:grpSpPr>
        <p:grpSp>
          <p:nvGrpSpPr>
            <p:cNvPr id="12" name="그룹 1004">
              <a:extLst>
                <a:ext uri="{FF2B5EF4-FFF2-40B4-BE49-F238E27FC236}">
                  <a16:creationId xmlns:a16="http://schemas.microsoft.com/office/drawing/2014/main" id="{3C785D68-63E3-4868-8115-5A3AECD3B9FB}"/>
                </a:ext>
              </a:extLst>
            </p:cNvPr>
            <p:cNvGrpSpPr/>
            <p:nvPr/>
          </p:nvGrpSpPr>
          <p:grpSpPr>
            <a:xfrm>
              <a:off x="2005108" y="1577109"/>
              <a:ext cx="144656" cy="1557662"/>
              <a:chOff x="2005108" y="1577109"/>
              <a:chExt cx="144656" cy="1557662"/>
            </a:xfrm>
          </p:grpSpPr>
          <p:pic>
            <p:nvPicPr>
              <p:cNvPr id="13" name="Object 11">
                <a:extLst>
                  <a:ext uri="{FF2B5EF4-FFF2-40B4-BE49-F238E27FC236}">
                    <a16:creationId xmlns:a16="http://schemas.microsoft.com/office/drawing/2014/main" id="{58FFBFBF-55F5-441D-991A-C47C18446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1298605" y="2283612"/>
                <a:ext cx="1557662" cy="144656"/>
              </a:xfrm>
              <a:prstGeom prst="rect">
                <a:avLst/>
              </a:prstGeom>
            </p:spPr>
          </p:pic>
        </p:grpSp>
        <p:grpSp>
          <p:nvGrpSpPr>
            <p:cNvPr id="14" name="그룹 1005">
              <a:extLst>
                <a:ext uri="{FF2B5EF4-FFF2-40B4-BE49-F238E27FC236}">
                  <a16:creationId xmlns:a16="http://schemas.microsoft.com/office/drawing/2014/main" id="{0EA48867-7285-4876-A638-AA9601EA53F6}"/>
                </a:ext>
              </a:extLst>
            </p:cNvPr>
            <p:cNvGrpSpPr/>
            <p:nvPr/>
          </p:nvGrpSpPr>
          <p:grpSpPr>
            <a:xfrm>
              <a:off x="2682480" y="1577109"/>
              <a:ext cx="144656" cy="1557662"/>
              <a:chOff x="2682480" y="1577109"/>
              <a:chExt cx="144656" cy="1557662"/>
            </a:xfrm>
          </p:grpSpPr>
          <p:pic>
            <p:nvPicPr>
              <p:cNvPr id="15" name="Object 14">
                <a:extLst>
                  <a:ext uri="{FF2B5EF4-FFF2-40B4-BE49-F238E27FC236}">
                    <a16:creationId xmlns:a16="http://schemas.microsoft.com/office/drawing/2014/main" id="{346536EE-3EC1-4471-9AD2-850902CEF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975977" y="2283612"/>
                <a:ext cx="1557662" cy="144656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D8A652-D9C2-411A-8C69-86D3EC23F312}"/>
              </a:ext>
            </a:extLst>
          </p:cNvPr>
          <p:cNvSpPr txBox="1"/>
          <p:nvPr/>
        </p:nvSpPr>
        <p:spPr>
          <a:xfrm>
            <a:off x="1144562" y="2142933"/>
            <a:ext cx="717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다른 위치에 있는 가상 카메라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2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개의 시점을 전환하며 시네마 씬 연출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5D65AD-2A07-44E8-9EC5-78ECB8AE41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889" r="23000" b="41867"/>
          <a:stretch/>
        </p:blipFill>
        <p:spPr>
          <a:xfrm>
            <a:off x="1487424" y="2657144"/>
            <a:ext cx="9387840" cy="337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0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5600BDC0-299B-4801-9054-859BC488ED3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9524" y="-9524"/>
            <a:chExt cx="18304762" cy="10304762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519E6B5B-0C06-4EC5-A890-BD23320A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A3189CBB-B99B-4B87-BE98-7CDC4770F5A5}"/>
              </a:ext>
            </a:extLst>
          </p:cNvPr>
          <p:cNvGrpSpPr/>
          <p:nvPr/>
        </p:nvGrpSpPr>
        <p:grpSpPr>
          <a:xfrm>
            <a:off x="344213" y="402418"/>
            <a:ext cx="11335408" cy="6053164"/>
            <a:chOff x="582210" y="571429"/>
            <a:chExt cx="17121294" cy="9142857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1A39A114-6311-4960-9A15-A7B70942C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210" y="571429"/>
              <a:ext cx="17121294" cy="91428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1C374-3140-4499-B36C-46A991FC01DF}"/>
              </a:ext>
            </a:extLst>
          </p:cNvPr>
          <p:cNvSpPr txBox="1"/>
          <p:nvPr/>
        </p:nvSpPr>
        <p:spPr>
          <a:xfrm>
            <a:off x="1323407" y="1117510"/>
            <a:ext cx="395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구현 내용 </a:t>
            </a:r>
            <a:r>
              <a:rPr lang="ko-KR" altLang="en-US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소개 </a:t>
            </a:r>
            <a:r>
              <a:rPr lang="en-US" altLang="ko-KR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- </a:t>
            </a:r>
            <a:r>
              <a:rPr lang="en-US" altLang="ko-KR" sz="2400" dirty="0" err="1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NavMesh</a:t>
            </a:r>
            <a:endParaRPr lang="ko-KR" altLang="en-US" sz="2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11B036-09D7-4A17-A909-0077DC29AFF0}"/>
              </a:ext>
            </a:extLst>
          </p:cNvPr>
          <p:cNvGrpSpPr/>
          <p:nvPr/>
        </p:nvGrpSpPr>
        <p:grpSpPr>
          <a:xfrm rot="5400000">
            <a:off x="2918322" y="-800907"/>
            <a:ext cx="822028" cy="4369550"/>
            <a:chOff x="2005108" y="1577109"/>
            <a:chExt cx="822028" cy="1557662"/>
          </a:xfrm>
        </p:grpSpPr>
        <p:grpSp>
          <p:nvGrpSpPr>
            <p:cNvPr id="12" name="그룹 1004">
              <a:extLst>
                <a:ext uri="{FF2B5EF4-FFF2-40B4-BE49-F238E27FC236}">
                  <a16:creationId xmlns:a16="http://schemas.microsoft.com/office/drawing/2014/main" id="{3C785D68-63E3-4868-8115-5A3AECD3B9FB}"/>
                </a:ext>
              </a:extLst>
            </p:cNvPr>
            <p:cNvGrpSpPr/>
            <p:nvPr/>
          </p:nvGrpSpPr>
          <p:grpSpPr>
            <a:xfrm>
              <a:off x="2005108" y="1577109"/>
              <a:ext cx="144656" cy="1557662"/>
              <a:chOff x="2005108" y="1577109"/>
              <a:chExt cx="144656" cy="1557662"/>
            </a:xfrm>
          </p:grpSpPr>
          <p:pic>
            <p:nvPicPr>
              <p:cNvPr id="13" name="Object 11">
                <a:extLst>
                  <a:ext uri="{FF2B5EF4-FFF2-40B4-BE49-F238E27FC236}">
                    <a16:creationId xmlns:a16="http://schemas.microsoft.com/office/drawing/2014/main" id="{58FFBFBF-55F5-441D-991A-C47C18446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1298605" y="2283612"/>
                <a:ext cx="1557662" cy="144656"/>
              </a:xfrm>
              <a:prstGeom prst="rect">
                <a:avLst/>
              </a:prstGeom>
            </p:spPr>
          </p:pic>
        </p:grpSp>
        <p:grpSp>
          <p:nvGrpSpPr>
            <p:cNvPr id="14" name="그룹 1005">
              <a:extLst>
                <a:ext uri="{FF2B5EF4-FFF2-40B4-BE49-F238E27FC236}">
                  <a16:creationId xmlns:a16="http://schemas.microsoft.com/office/drawing/2014/main" id="{0EA48867-7285-4876-A638-AA9601EA53F6}"/>
                </a:ext>
              </a:extLst>
            </p:cNvPr>
            <p:cNvGrpSpPr/>
            <p:nvPr/>
          </p:nvGrpSpPr>
          <p:grpSpPr>
            <a:xfrm>
              <a:off x="2682480" y="1577109"/>
              <a:ext cx="144656" cy="1557662"/>
              <a:chOff x="2682480" y="1577109"/>
              <a:chExt cx="144656" cy="1557662"/>
            </a:xfrm>
          </p:grpSpPr>
          <p:pic>
            <p:nvPicPr>
              <p:cNvPr id="15" name="Object 14">
                <a:extLst>
                  <a:ext uri="{FF2B5EF4-FFF2-40B4-BE49-F238E27FC236}">
                    <a16:creationId xmlns:a16="http://schemas.microsoft.com/office/drawing/2014/main" id="{346536EE-3EC1-4471-9AD2-850902CEF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975977" y="2283612"/>
                <a:ext cx="1557662" cy="144656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D8A652-D9C2-411A-8C69-86D3EC23F312}"/>
              </a:ext>
            </a:extLst>
          </p:cNvPr>
          <p:cNvSpPr txBox="1"/>
          <p:nvPr/>
        </p:nvSpPr>
        <p:spPr>
          <a:xfrm>
            <a:off x="1144562" y="2142933"/>
            <a:ext cx="621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장애물을 피해 목적지까지 이동하는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AI : </a:t>
            </a:r>
            <a:r>
              <a:rPr lang="en-US" altLang="ko-KR" dirty="0" err="1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NavMesh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를 활용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609988-1DBC-407E-A5E2-823B968FF6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651" t="17691" r="41235" b="46548"/>
          <a:stretch/>
        </p:blipFill>
        <p:spPr>
          <a:xfrm>
            <a:off x="1482436" y="2820305"/>
            <a:ext cx="4481647" cy="29938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D2C2D22-F8F0-435A-A67E-4974FB9780C0}"/>
              </a:ext>
            </a:extLst>
          </p:cNvPr>
          <p:cNvSpPr/>
          <p:nvPr/>
        </p:nvSpPr>
        <p:spPr>
          <a:xfrm>
            <a:off x="4950255" y="2820305"/>
            <a:ext cx="370390" cy="4977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C2BE04E-6F94-4DD8-BAE3-2E8BE27DA8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068" t="14185" r="37387" b="42159"/>
          <a:stretch/>
        </p:blipFill>
        <p:spPr>
          <a:xfrm>
            <a:off x="6497782" y="2860315"/>
            <a:ext cx="4211782" cy="299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656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5600BDC0-299B-4801-9054-859BC488ED3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9524" y="-9524"/>
            <a:chExt cx="18304762" cy="10304762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519E6B5B-0C06-4EC5-A890-BD23320A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A3189CBB-B99B-4B87-BE98-7CDC4770F5A5}"/>
              </a:ext>
            </a:extLst>
          </p:cNvPr>
          <p:cNvGrpSpPr/>
          <p:nvPr/>
        </p:nvGrpSpPr>
        <p:grpSpPr>
          <a:xfrm>
            <a:off x="344213" y="402418"/>
            <a:ext cx="11335408" cy="6053164"/>
            <a:chOff x="582210" y="571429"/>
            <a:chExt cx="17121294" cy="9142857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1A39A114-6311-4960-9A15-A7B70942C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210" y="571429"/>
              <a:ext cx="17121294" cy="91428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1C374-3140-4499-B36C-46A991FC01DF}"/>
              </a:ext>
            </a:extLst>
          </p:cNvPr>
          <p:cNvSpPr txBox="1"/>
          <p:nvPr/>
        </p:nvSpPr>
        <p:spPr>
          <a:xfrm>
            <a:off x="1323407" y="1117510"/>
            <a:ext cx="4328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구현 내용 </a:t>
            </a:r>
            <a:r>
              <a:rPr lang="ko-KR" altLang="en-US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소개 </a:t>
            </a:r>
            <a:r>
              <a:rPr lang="en-US" altLang="ko-KR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– Canvas </a:t>
            </a:r>
            <a:r>
              <a:rPr lang="ko-KR" altLang="en-US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전환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11B036-09D7-4A17-A909-0077DC29AFF0}"/>
              </a:ext>
            </a:extLst>
          </p:cNvPr>
          <p:cNvGrpSpPr/>
          <p:nvPr/>
        </p:nvGrpSpPr>
        <p:grpSpPr>
          <a:xfrm rot="5400000">
            <a:off x="3053550" y="-936135"/>
            <a:ext cx="822028" cy="4640005"/>
            <a:chOff x="2005108" y="1577109"/>
            <a:chExt cx="822028" cy="1557662"/>
          </a:xfrm>
        </p:grpSpPr>
        <p:grpSp>
          <p:nvGrpSpPr>
            <p:cNvPr id="12" name="그룹 1004">
              <a:extLst>
                <a:ext uri="{FF2B5EF4-FFF2-40B4-BE49-F238E27FC236}">
                  <a16:creationId xmlns:a16="http://schemas.microsoft.com/office/drawing/2014/main" id="{3C785D68-63E3-4868-8115-5A3AECD3B9FB}"/>
                </a:ext>
              </a:extLst>
            </p:cNvPr>
            <p:cNvGrpSpPr/>
            <p:nvPr/>
          </p:nvGrpSpPr>
          <p:grpSpPr>
            <a:xfrm>
              <a:off x="2005108" y="1577109"/>
              <a:ext cx="144656" cy="1557662"/>
              <a:chOff x="2005108" y="1577109"/>
              <a:chExt cx="144656" cy="1557662"/>
            </a:xfrm>
          </p:grpSpPr>
          <p:pic>
            <p:nvPicPr>
              <p:cNvPr id="13" name="Object 11">
                <a:extLst>
                  <a:ext uri="{FF2B5EF4-FFF2-40B4-BE49-F238E27FC236}">
                    <a16:creationId xmlns:a16="http://schemas.microsoft.com/office/drawing/2014/main" id="{58FFBFBF-55F5-441D-991A-C47C18446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1298605" y="2283612"/>
                <a:ext cx="1557662" cy="144656"/>
              </a:xfrm>
              <a:prstGeom prst="rect">
                <a:avLst/>
              </a:prstGeom>
            </p:spPr>
          </p:pic>
        </p:grpSp>
        <p:grpSp>
          <p:nvGrpSpPr>
            <p:cNvPr id="14" name="그룹 1005">
              <a:extLst>
                <a:ext uri="{FF2B5EF4-FFF2-40B4-BE49-F238E27FC236}">
                  <a16:creationId xmlns:a16="http://schemas.microsoft.com/office/drawing/2014/main" id="{0EA48867-7285-4876-A638-AA9601EA53F6}"/>
                </a:ext>
              </a:extLst>
            </p:cNvPr>
            <p:cNvGrpSpPr/>
            <p:nvPr/>
          </p:nvGrpSpPr>
          <p:grpSpPr>
            <a:xfrm>
              <a:off x="2682480" y="1577109"/>
              <a:ext cx="144656" cy="1557662"/>
              <a:chOff x="2682480" y="1577109"/>
              <a:chExt cx="144656" cy="1557662"/>
            </a:xfrm>
          </p:grpSpPr>
          <p:pic>
            <p:nvPicPr>
              <p:cNvPr id="15" name="Object 14">
                <a:extLst>
                  <a:ext uri="{FF2B5EF4-FFF2-40B4-BE49-F238E27FC236}">
                    <a16:creationId xmlns:a16="http://schemas.microsoft.com/office/drawing/2014/main" id="{346536EE-3EC1-4471-9AD2-850902CEF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975977" y="2283612"/>
                <a:ext cx="1557662" cy="144656"/>
              </a:xfrm>
              <a:prstGeom prst="rect">
                <a:avLst/>
              </a:prstGeom>
            </p:spPr>
          </p:pic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0D8A652-D9C2-411A-8C69-86D3EC23F312}"/>
              </a:ext>
            </a:extLst>
          </p:cNvPr>
          <p:cNvSpPr txBox="1"/>
          <p:nvPr/>
        </p:nvSpPr>
        <p:spPr>
          <a:xfrm>
            <a:off x="1144562" y="2142933"/>
            <a:ext cx="8124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화면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Canvas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전환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: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시작 화면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(start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버튼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) -&gt;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플레이 화면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(HP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바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인벤토리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) &amp;</a:t>
            </a:r>
          </a:p>
          <a:p>
            <a:pPr>
              <a:buClr>
                <a:srgbClr val="9D5A6D"/>
              </a:buClr>
            </a:pP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                           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중지 화면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(back,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재시작 버튼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) -&gt;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종료 화면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(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재시작 버튼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)</a:t>
            </a:r>
            <a:endParaRPr lang="ko-KR" altLang="en-US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7F6B023-27A4-4228-B80E-2744F67B9E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795" t="21603" r="26899" b="45992"/>
          <a:stretch/>
        </p:blipFill>
        <p:spPr>
          <a:xfrm>
            <a:off x="1526683" y="2810568"/>
            <a:ext cx="2663131" cy="222234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4135318-0923-4E53-A17F-35FF608DF2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282" t="21772" r="26900" b="45823"/>
          <a:stretch/>
        </p:blipFill>
        <p:spPr>
          <a:xfrm>
            <a:off x="3428592" y="3835991"/>
            <a:ext cx="2663130" cy="22223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256E40-D023-4FFF-B439-B43EE08CEAC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279" t="21836" r="26739" b="45759"/>
          <a:stretch/>
        </p:blipFill>
        <p:spPr>
          <a:xfrm>
            <a:off x="5784565" y="2810568"/>
            <a:ext cx="2663132" cy="22223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2C98A06-2DAB-4DA2-BEDF-64156F7F76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322" t="21708" r="26775" b="45886"/>
          <a:stretch/>
        </p:blipFill>
        <p:spPr>
          <a:xfrm>
            <a:off x="8100488" y="3656085"/>
            <a:ext cx="2663132" cy="22223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2412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5600BDC0-299B-4801-9054-859BC488ED3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9524" y="-9524"/>
            <a:chExt cx="18304762" cy="10304762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519E6B5B-0C06-4EC5-A890-BD23320A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A3189CBB-B99B-4B87-BE98-7CDC4770F5A5}"/>
              </a:ext>
            </a:extLst>
          </p:cNvPr>
          <p:cNvGrpSpPr/>
          <p:nvPr/>
        </p:nvGrpSpPr>
        <p:grpSpPr>
          <a:xfrm>
            <a:off x="344213" y="402418"/>
            <a:ext cx="11335408" cy="6053164"/>
            <a:chOff x="582210" y="571429"/>
            <a:chExt cx="17121294" cy="9142857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1A39A114-6311-4960-9A15-A7B70942C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210" y="571429"/>
              <a:ext cx="17121294" cy="91428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1C374-3140-4499-B36C-46A991FC01DF}"/>
              </a:ext>
            </a:extLst>
          </p:cNvPr>
          <p:cNvSpPr txBox="1"/>
          <p:nvPr/>
        </p:nvSpPr>
        <p:spPr>
          <a:xfrm>
            <a:off x="1323407" y="1117510"/>
            <a:ext cx="3760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구현 내용 </a:t>
            </a:r>
            <a:r>
              <a:rPr lang="ko-KR" altLang="en-US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소개 </a:t>
            </a:r>
            <a:r>
              <a:rPr lang="en-US" altLang="ko-KR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- Camera</a:t>
            </a:r>
            <a:endParaRPr lang="ko-KR" altLang="en-US" sz="2400" dirty="0">
              <a:latin typeface="국립박물관문화재단클래식 Light" panose="02020603020101020101" pitchFamily="18" charset="-127"/>
              <a:ea typeface="국립박물관문화재단클래식 Light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11B036-09D7-4A17-A909-0077DC29AFF0}"/>
              </a:ext>
            </a:extLst>
          </p:cNvPr>
          <p:cNvGrpSpPr/>
          <p:nvPr/>
        </p:nvGrpSpPr>
        <p:grpSpPr>
          <a:xfrm rot="5400000">
            <a:off x="2821340" y="-703925"/>
            <a:ext cx="822028" cy="4175586"/>
            <a:chOff x="2005108" y="1577109"/>
            <a:chExt cx="822028" cy="1557662"/>
          </a:xfrm>
        </p:grpSpPr>
        <p:grpSp>
          <p:nvGrpSpPr>
            <p:cNvPr id="12" name="그룹 1004">
              <a:extLst>
                <a:ext uri="{FF2B5EF4-FFF2-40B4-BE49-F238E27FC236}">
                  <a16:creationId xmlns:a16="http://schemas.microsoft.com/office/drawing/2014/main" id="{3C785D68-63E3-4868-8115-5A3AECD3B9FB}"/>
                </a:ext>
              </a:extLst>
            </p:cNvPr>
            <p:cNvGrpSpPr/>
            <p:nvPr/>
          </p:nvGrpSpPr>
          <p:grpSpPr>
            <a:xfrm>
              <a:off x="2005108" y="1577109"/>
              <a:ext cx="144656" cy="1557662"/>
              <a:chOff x="2005108" y="1577109"/>
              <a:chExt cx="144656" cy="1557662"/>
            </a:xfrm>
          </p:grpSpPr>
          <p:pic>
            <p:nvPicPr>
              <p:cNvPr id="13" name="Object 11">
                <a:extLst>
                  <a:ext uri="{FF2B5EF4-FFF2-40B4-BE49-F238E27FC236}">
                    <a16:creationId xmlns:a16="http://schemas.microsoft.com/office/drawing/2014/main" id="{58FFBFBF-55F5-441D-991A-C47C18446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1298605" y="2283612"/>
                <a:ext cx="1557662" cy="144656"/>
              </a:xfrm>
              <a:prstGeom prst="rect">
                <a:avLst/>
              </a:prstGeom>
            </p:spPr>
          </p:pic>
        </p:grpSp>
        <p:grpSp>
          <p:nvGrpSpPr>
            <p:cNvPr id="14" name="그룹 1005">
              <a:extLst>
                <a:ext uri="{FF2B5EF4-FFF2-40B4-BE49-F238E27FC236}">
                  <a16:creationId xmlns:a16="http://schemas.microsoft.com/office/drawing/2014/main" id="{0EA48867-7285-4876-A638-AA9601EA53F6}"/>
                </a:ext>
              </a:extLst>
            </p:cNvPr>
            <p:cNvGrpSpPr/>
            <p:nvPr/>
          </p:nvGrpSpPr>
          <p:grpSpPr>
            <a:xfrm>
              <a:off x="2682480" y="1577109"/>
              <a:ext cx="144656" cy="1557662"/>
              <a:chOff x="2682480" y="1577109"/>
              <a:chExt cx="144656" cy="1557662"/>
            </a:xfrm>
          </p:grpSpPr>
          <p:pic>
            <p:nvPicPr>
              <p:cNvPr id="15" name="Object 14">
                <a:extLst>
                  <a:ext uri="{FF2B5EF4-FFF2-40B4-BE49-F238E27FC236}">
                    <a16:creationId xmlns:a16="http://schemas.microsoft.com/office/drawing/2014/main" id="{346536EE-3EC1-4471-9AD2-850902CEF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975977" y="2283612"/>
                <a:ext cx="1557662" cy="144656"/>
              </a:xfrm>
              <a:prstGeom prst="rect">
                <a:avLst/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4D78B5-2577-4EA9-8EA9-889A82A4C61A}"/>
              </a:ext>
            </a:extLst>
          </p:cNvPr>
          <p:cNvSpPr txBox="1"/>
          <p:nvPr/>
        </p:nvSpPr>
        <p:spPr>
          <a:xfrm>
            <a:off x="1144562" y="2142933"/>
            <a:ext cx="7247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정해진 루트를 따라가는 카메라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: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카메라 위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,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아래 범위를 넘으면 실패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66267F3-A7DE-47F0-BC03-735730AE68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932" t="17630" r="29423" b="45985"/>
          <a:stretch/>
        </p:blipFill>
        <p:spPr>
          <a:xfrm>
            <a:off x="2477729" y="2777924"/>
            <a:ext cx="6793593" cy="3046072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38DCE99-338C-48E3-A464-0F342F9ADF84}"/>
              </a:ext>
            </a:extLst>
          </p:cNvPr>
          <p:cNvCxnSpPr>
            <a:cxnSpLocks/>
          </p:cNvCxnSpPr>
          <p:nvPr/>
        </p:nvCxnSpPr>
        <p:spPr>
          <a:xfrm>
            <a:off x="2407534" y="2777924"/>
            <a:ext cx="68637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4B04F2-F870-4EC9-B34D-F0BE11DB528C}"/>
              </a:ext>
            </a:extLst>
          </p:cNvPr>
          <p:cNvCxnSpPr>
            <a:cxnSpLocks/>
          </p:cNvCxnSpPr>
          <p:nvPr/>
        </p:nvCxnSpPr>
        <p:spPr>
          <a:xfrm>
            <a:off x="2407534" y="5823995"/>
            <a:ext cx="6863788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98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1">
            <a:extLst>
              <a:ext uri="{FF2B5EF4-FFF2-40B4-BE49-F238E27FC236}">
                <a16:creationId xmlns:a16="http://schemas.microsoft.com/office/drawing/2014/main" id="{5600BDC0-299B-4801-9054-859BC488ED3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9524" y="-9524"/>
            <a:chExt cx="18304762" cy="10304762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519E6B5B-0C06-4EC5-A890-BD23320AF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A3189CBB-B99B-4B87-BE98-7CDC4770F5A5}"/>
              </a:ext>
            </a:extLst>
          </p:cNvPr>
          <p:cNvGrpSpPr/>
          <p:nvPr/>
        </p:nvGrpSpPr>
        <p:grpSpPr>
          <a:xfrm>
            <a:off x="344213" y="402418"/>
            <a:ext cx="11335408" cy="6053164"/>
            <a:chOff x="582210" y="571429"/>
            <a:chExt cx="17121294" cy="9142857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1A39A114-6311-4960-9A15-A7B70942C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210" y="571429"/>
              <a:ext cx="17121294" cy="91428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01C374-3140-4499-B36C-46A991FC01DF}"/>
              </a:ext>
            </a:extLst>
          </p:cNvPr>
          <p:cNvSpPr txBox="1"/>
          <p:nvPr/>
        </p:nvSpPr>
        <p:spPr>
          <a:xfrm>
            <a:off x="1323407" y="1117510"/>
            <a:ext cx="3558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구현 내용 </a:t>
            </a:r>
            <a:r>
              <a:rPr lang="ko-KR" altLang="en-US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소개 </a:t>
            </a:r>
            <a:r>
              <a:rPr lang="en-US" altLang="ko-KR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- </a:t>
            </a:r>
            <a:r>
              <a:rPr lang="ko-KR" altLang="en-US" sz="2400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장애물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11B036-09D7-4A17-A909-0077DC29AFF0}"/>
              </a:ext>
            </a:extLst>
          </p:cNvPr>
          <p:cNvGrpSpPr/>
          <p:nvPr/>
        </p:nvGrpSpPr>
        <p:grpSpPr>
          <a:xfrm rot="5400000">
            <a:off x="2725060" y="-607645"/>
            <a:ext cx="822028" cy="3983025"/>
            <a:chOff x="2005108" y="1577109"/>
            <a:chExt cx="822028" cy="1557662"/>
          </a:xfrm>
        </p:grpSpPr>
        <p:grpSp>
          <p:nvGrpSpPr>
            <p:cNvPr id="12" name="그룹 1004">
              <a:extLst>
                <a:ext uri="{FF2B5EF4-FFF2-40B4-BE49-F238E27FC236}">
                  <a16:creationId xmlns:a16="http://schemas.microsoft.com/office/drawing/2014/main" id="{3C785D68-63E3-4868-8115-5A3AECD3B9FB}"/>
                </a:ext>
              </a:extLst>
            </p:cNvPr>
            <p:cNvGrpSpPr/>
            <p:nvPr/>
          </p:nvGrpSpPr>
          <p:grpSpPr>
            <a:xfrm>
              <a:off x="2005108" y="1577109"/>
              <a:ext cx="144656" cy="1557662"/>
              <a:chOff x="2005108" y="1577109"/>
              <a:chExt cx="144656" cy="1557662"/>
            </a:xfrm>
          </p:grpSpPr>
          <p:pic>
            <p:nvPicPr>
              <p:cNvPr id="13" name="Object 11">
                <a:extLst>
                  <a:ext uri="{FF2B5EF4-FFF2-40B4-BE49-F238E27FC236}">
                    <a16:creationId xmlns:a16="http://schemas.microsoft.com/office/drawing/2014/main" id="{58FFBFBF-55F5-441D-991A-C47C18446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16200000">
                <a:off x="1298605" y="2283612"/>
                <a:ext cx="1557662" cy="144656"/>
              </a:xfrm>
              <a:prstGeom prst="rect">
                <a:avLst/>
              </a:prstGeom>
            </p:spPr>
          </p:pic>
        </p:grpSp>
        <p:grpSp>
          <p:nvGrpSpPr>
            <p:cNvPr id="14" name="그룹 1005">
              <a:extLst>
                <a:ext uri="{FF2B5EF4-FFF2-40B4-BE49-F238E27FC236}">
                  <a16:creationId xmlns:a16="http://schemas.microsoft.com/office/drawing/2014/main" id="{0EA48867-7285-4876-A638-AA9601EA53F6}"/>
                </a:ext>
              </a:extLst>
            </p:cNvPr>
            <p:cNvGrpSpPr/>
            <p:nvPr/>
          </p:nvGrpSpPr>
          <p:grpSpPr>
            <a:xfrm>
              <a:off x="2682480" y="1577109"/>
              <a:ext cx="144656" cy="1557662"/>
              <a:chOff x="2682480" y="1577109"/>
              <a:chExt cx="144656" cy="1557662"/>
            </a:xfrm>
          </p:grpSpPr>
          <p:pic>
            <p:nvPicPr>
              <p:cNvPr id="15" name="Object 14">
                <a:extLst>
                  <a:ext uri="{FF2B5EF4-FFF2-40B4-BE49-F238E27FC236}">
                    <a16:creationId xmlns:a16="http://schemas.microsoft.com/office/drawing/2014/main" id="{346536EE-3EC1-4471-9AD2-850902CEF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5400000">
                <a:off x="1975977" y="2283612"/>
                <a:ext cx="1557662" cy="144656"/>
              </a:xfrm>
              <a:prstGeom prst="rect">
                <a:avLst/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4D78B5-2577-4EA9-8EA9-889A82A4C61A}"/>
              </a:ext>
            </a:extLst>
          </p:cNvPr>
          <p:cNvSpPr txBox="1"/>
          <p:nvPr/>
        </p:nvSpPr>
        <p:spPr>
          <a:xfrm>
            <a:off x="1144562" y="2142933"/>
            <a:ext cx="778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9D5A6D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정해진 루트를 이동하는 인간형 장애물 </a:t>
            </a:r>
            <a:r>
              <a:rPr lang="en-US" altLang="ko-KR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: </a:t>
            </a:r>
            <a:r>
              <a:rPr lang="ko-KR" altLang="en-US" dirty="0">
                <a:latin typeface="국립박물관문화재단클래식 Light" panose="02020603020101020101" pitchFamily="18" charset="-127"/>
                <a:ea typeface="국립박물관문화재단클래식 Light" panose="02020603020101020101" pitchFamily="18" charset="-127"/>
              </a:rPr>
              <a:t>정해진 루트를 일직선으로 왕복 이동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8EB380E-40D5-468A-9F05-AF127AF236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032" t="24613" r="36582" b="49435"/>
          <a:stretch/>
        </p:blipFill>
        <p:spPr>
          <a:xfrm>
            <a:off x="2773020" y="2858025"/>
            <a:ext cx="5595476" cy="2877638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11FCAE0-53EF-4F23-AE6C-BE203BA13D62}"/>
              </a:ext>
            </a:extLst>
          </p:cNvPr>
          <p:cNvCxnSpPr>
            <a:cxnSpLocks/>
          </p:cNvCxnSpPr>
          <p:nvPr/>
        </p:nvCxnSpPr>
        <p:spPr>
          <a:xfrm>
            <a:off x="4963955" y="4709527"/>
            <a:ext cx="121360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9E589E2-3D2A-41E5-9C39-EE90672EB8F2}"/>
              </a:ext>
            </a:extLst>
          </p:cNvPr>
          <p:cNvCxnSpPr>
            <a:cxnSpLocks/>
          </p:cNvCxnSpPr>
          <p:nvPr/>
        </p:nvCxnSpPr>
        <p:spPr>
          <a:xfrm>
            <a:off x="4963955" y="4809281"/>
            <a:ext cx="121360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653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460</Words>
  <Application>Microsoft Office PowerPoint</Application>
  <PresentationFormat>와이드스크린</PresentationFormat>
  <Paragraphs>60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국립박물관문화재단클래식 Light</vt:lpstr>
      <vt:lpstr>Wingdings</vt:lpstr>
      <vt:lpstr>맑은 고딕</vt:lpstr>
      <vt:lpstr>국립박물관문화재단클래식 Bold</vt:lpstr>
      <vt:lpstr>국립박물관문화재단클래식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혜원</dc:creator>
  <cp:lastModifiedBy>혜원</cp:lastModifiedBy>
  <cp:revision>33</cp:revision>
  <dcterms:created xsi:type="dcterms:W3CDTF">2020-10-14T09:49:12Z</dcterms:created>
  <dcterms:modified xsi:type="dcterms:W3CDTF">2020-12-14T14:37:06Z</dcterms:modified>
</cp:coreProperties>
</file>